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29" r:id="rId5"/>
    <p:sldMasterId id="2147484750" r:id="rId6"/>
    <p:sldMasterId id="2147484772" r:id="rId7"/>
    <p:sldMasterId id="2147484778" r:id="rId8"/>
    <p:sldMasterId id="2147484793" r:id="rId9"/>
    <p:sldMasterId id="2147484824" r:id="rId10"/>
    <p:sldMasterId id="2147484837" r:id="rId11"/>
    <p:sldMasterId id="2147484857" r:id="rId12"/>
  </p:sldMasterIdLst>
  <p:notesMasterIdLst>
    <p:notesMasterId r:id="rId41"/>
  </p:notesMasterIdLst>
  <p:handoutMasterIdLst>
    <p:handoutMasterId r:id="rId42"/>
  </p:handoutMasterIdLst>
  <p:sldIdLst>
    <p:sldId id="4748" r:id="rId13"/>
    <p:sldId id="1861" r:id="rId14"/>
    <p:sldId id="3433" r:id="rId15"/>
    <p:sldId id="4749" r:id="rId16"/>
    <p:sldId id="1890" r:id="rId17"/>
    <p:sldId id="1629" r:id="rId18"/>
    <p:sldId id="3429" r:id="rId19"/>
    <p:sldId id="1893" r:id="rId20"/>
    <p:sldId id="3435" r:id="rId21"/>
    <p:sldId id="3436" r:id="rId22"/>
    <p:sldId id="3402" r:id="rId23"/>
    <p:sldId id="1940" r:id="rId24"/>
    <p:sldId id="3437" r:id="rId25"/>
    <p:sldId id="3445" r:id="rId26"/>
    <p:sldId id="3447" r:id="rId27"/>
    <p:sldId id="1668" r:id="rId28"/>
    <p:sldId id="3438" r:id="rId29"/>
    <p:sldId id="1932" r:id="rId30"/>
    <p:sldId id="3441" r:id="rId31"/>
    <p:sldId id="1931" r:id="rId32"/>
    <p:sldId id="3419" r:id="rId33"/>
    <p:sldId id="3446" r:id="rId34"/>
    <p:sldId id="418" r:id="rId35"/>
    <p:sldId id="4750" r:id="rId36"/>
    <p:sldId id="1941" r:id="rId37"/>
    <p:sldId id="3425" r:id="rId38"/>
    <p:sldId id="3423" r:id="rId39"/>
    <p:sldId id="3448"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484" autoAdjust="0"/>
  </p:normalViewPr>
  <p:slideViewPr>
    <p:cSldViewPr snapToGrid="0">
      <p:cViewPr varScale="1">
        <p:scale>
          <a:sx n="52" d="100"/>
          <a:sy n="52" d="100"/>
        </p:scale>
        <p:origin x="36" y="690"/>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2/27/2019 4:15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2/27/2019 4:10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937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319DA-8D28-4008-BABE-907D11163A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F16BB10-04D1-40D7-BFC8-0DE3ABAE72DB}"/>
              </a:ext>
            </a:extLst>
          </p:cNvPr>
          <p:cNvSpPr>
            <a:spLocks noGrp="1"/>
          </p:cNvSpPr>
          <p:nvPr>
            <p:ph type="body" idx="1"/>
          </p:nvPr>
        </p:nvSpPr>
        <p:spPr/>
        <p:txBody>
          <a:bodyPr/>
          <a:lstStyle/>
          <a:p>
            <a:r>
              <a:rPr lang="en-US" dirty="0"/>
              <a:t>MCHP example with FPGAs</a:t>
            </a:r>
          </a:p>
          <a:p>
            <a:r>
              <a:rPr lang="en-US" dirty="0"/>
              <a:t>accelerated networking</a:t>
            </a:r>
          </a:p>
          <a:p>
            <a:endParaRPr lang="en-US" dirty="0"/>
          </a:p>
        </p:txBody>
      </p:sp>
    </p:spTree>
    <p:extLst>
      <p:ext uri="{BB962C8B-B14F-4D97-AF65-F5344CB8AC3E}">
        <p14:creationId xmlns:p14="http://schemas.microsoft.com/office/powerpoint/2010/main" val="2007445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Research 2013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5F5888-463A-4428-AD84-43AEAC55FA2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5226EA7-913D-436A-81EC-C50ED4ABCFFC}"/>
              </a:ext>
            </a:extLst>
          </p:cNvPr>
          <p:cNvSpPr>
            <a:spLocks noGrp="1"/>
          </p:cNvSpPr>
          <p:nvPr>
            <p:ph type="body" idx="1"/>
          </p:nvPr>
        </p:nvSpPr>
        <p:spPr/>
        <p:txBody>
          <a:bodyPr/>
          <a:lstStyle/>
          <a:p>
            <a:r>
              <a:rPr lang="en-US" dirty="0"/>
              <a:t>ONNX</a:t>
            </a:r>
          </a:p>
        </p:txBody>
      </p:sp>
    </p:spTree>
    <p:extLst>
      <p:ext uri="{BB962C8B-B14F-4D97-AF65-F5344CB8AC3E}">
        <p14:creationId xmlns:p14="http://schemas.microsoft.com/office/powerpoint/2010/main" val="2269907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10AC4-7735-4094-8F9A-FB3AB2862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D638E51-3999-4053-AD56-491C747E652D}"/>
              </a:ext>
            </a:extLst>
          </p:cNvPr>
          <p:cNvSpPr>
            <a:spLocks noGrp="1"/>
          </p:cNvSpPr>
          <p:nvPr>
            <p:ph type="body" idx="1"/>
          </p:nvPr>
        </p:nvSpPr>
        <p:spPr/>
        <p:txBody>
          <a:bodyPr/>
          <a:lstStyle/>
          <a:p>
            <a:r>
              <a:rPr lang="en-US" dirty="0"/>
              <a:t>drill rigs</a:t>
            </a:r>
          </a:p>
        </p:txBody>
      </p:sp>
    </p:spTree>
    <p:extLst>
      <p:ext uri="{BB962C8B-B14F-4D97-AF65-F5344CB8AC3E}">
        <p14:creationId xmlns:p14="http://schemas.microsoft.com/office/powerpoint/2010/main" val="1256299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10AC4-7735-4094-8F9A-FB3AB28629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651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5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C892DF-EA89-401E-9F2D-739C9DFF6664}"/>
              </a:ext>
            </a:extLst>
          </p:cNvPr>
          <p:cNvSpPr>
            <a:spLocks noGrp="1"/>
          </p:cNvSpPr>
          <p:nvPr>
            <p:ph type="body" idx="1"/>
          </p:nvPr>
        </p:nvSpPr>
        <p:spPr/>
        <p:txBody>
          <a:bodyPr/>
          <a:lstStyle/>
          <a:p>
            <a:r>
              <a:rPr lang="en-US" dirty="0"/>
              <a:t>2016:  data wrangling</a:t>
            </a:r>
          </a:p>
          <a:p>
            <a:r>
              <a:rPr lang="en-US" dirty="0"/>
              <a:t>2017:  framework choice</a:t>
            </a:r>
          </a:p>
          <a:p>
            <a:r>
              <a:rPr lang="en-US" dirty="0"/>
              <a:t>2018:  from reactive to predictive (webservice, </a:t>
            </a:r>
            <a:r>
              <a:rPr lang="en-US" dirty="0" err="1"/>
              <a:t>realtime</a:t>
            </a:r>
            <a:r>
              <a:rPr lang="en-US" dirty="0"/>
              <a:t>)</a:t>
            </a:r>
          </a:p>
          <a:p>
            <a:r>
              <a:rPr lang="en-US" dirty="0"/>
              <a:t>2019:  </a:t>
            </a:r>
            <a:r>
              <a:rPr lang="en-US" dirty="0" err="1"/>
              <a:t>AIOps</a:t>
            </a:r>
            <a:r>
              <a:rPr lang="en-US" dirty="0"/>
              <a:t> – moving to the edge/less compute</a:t>
            </a:r>
          </a:p>
        </p:txBody>
      </p:sp>
    </p:spTree>
    <p:extLst>
      <p:ext uri="{BB962C8B-B14F-4D97-AF65-F5344CB8AC3E}">
        <p14:creationId xmlns:p14="http://schemas.microsoft.com/office/powerpoint/2010/main" val="394585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598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911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MCU:  microcontroller unit.  More on chip than MPU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71BBC-EEFD-5D4F-90AC-087E76608A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28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A2AE2-966A-4AF4-A59E-31730858185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492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F36DF00-5A77-4A72-8B77-A328A4B37754}"/>
              </a:ext>
            </a:extLst>
          </p:cNvPr>
          <p:cNvSpPr>
            <a:spLocks noGrp="1"/>
          </p:cNvSpPr>
          <p:nvPr>
            <p:ph type="body" idx="1"/>
          </p:nvPr>
        </p:nvSpPr>
        <p:spPr/>
        <p:txBody>
          <a:bodyPr/>
          <a:lstStyle/>
          <a:p>
            <a:r>
              <a:rPr lang="en-US" dirty="0"/>
              <a:t>ASIC:  application specific integrated circuits</a:t>
            </a:r>
          </a:p>
          <a:p>
            <a:endParaRPr lang="en-US" dirty="0"/>
          </a:p>
          <a:p>
            <a:r>
              <a:rPr lang="en-US" dirty="0" err="1"/>
              <a:t>fpga</a:t>
            </a:r>
            <a:r>
              <a:rPr lang="en-US" dirty="0"/>
              <a:t> at Kroger:  out-of-stock vs off-the-shelf</a:t>
            </a:r>
          </a:p>
        </p:txBody>
      </p:sp>
    </p:spTree>
    <p:extLst>
      <p:ext uri="{BB962C8B-B14F-4D97-AF65-F5344CB8AC3E}">
        <p14:creationId xmlns:p14="http://schemas.microsoft.com/office/powerpoint/2010/main" val="416525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cpu</a:t>
            </a:r>
            <a:r>
              <a:rPr lang="en-US" dirty="0"/>
              <a:t>, </a:t>
            </a:r>
            <a:r>
              <a:rPr lang="en-US" dirty="0" err="1"/>
              <a:t>gpu</a:t>
            </a:r>
            <a:r>
              <a:rPr lang="en-US" dirty="0"/>
              <a:t>, </a:t>
            </a:r>
            <a:r>
              <a:rPr lang="en-US" dirty="0" err="1"/>
              <a:t>fpga</a:t>
            </a:r>
            <a:r>
              <a:rPr lang="en-US" dirty="0"/>
              <a:t> analogies</a:t>
            </a:r>
          </a:p>
          <a:p>
            <a:r>
              <a:rPr lang="en-US" dirty="0"/>
              <a:t>NPU:  neural processing unit</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4:10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650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1170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95968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89C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799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8277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39143453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65007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4505916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DD10-9113-974A-A6CA-8FADD52E7F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2AD1D1-1419-7F43-B3EB-0AF3486CC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CF51FC-1370-1B46-9C27-B61AFE11FEA1}"/>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5" name="Footer Placeholder 4">
            <a:extLst>
              <a:ext uri="{FF2B5EF4-FFF2-40B4-BE49-F238E27FC236}">
                <a16:creationId xmlns:a16="http://schemas.microsoft.com/office/drawing/2014/main" id="{A1AC4EC0-FE16-D541-B5E1-E691DB54B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A68B3-C8DA-D941-AF16-E3483701F3DA}"/>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37471019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6B2C-29AD-3D48-9AEE-5C009DC15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40352-763F-8F4F-BD90-1F1808FC16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92039-F871-7948-B87B-6D74AEF52689}"/>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5" name="Footer Placeholder 4">
            <a:extLst>
              <a:ext uri="{FF2B5EF4-FFF2-40B4-BE49-F238E27FC236}">
                <a16:creationId xmlns:a16="http://schemas.microsoft.com/office/drawing/2014/main" id="{024D3512-E42B-844F-8CDA-24C8AFDD1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90FC-CA59-7F45-BDB8-3B388344DD85}"/>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24640225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A5D3-3590-C84A-AFCF-F259D5B1B0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371EB1-946C-B142-B693-A6D3C5291A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3C584D-0DA3-A249-9534-DE5D96C2D156}"/>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5" name="Footer Placeholder 4">
            <a:extLst>
              <a:ext uri="{FF2B5EF4-FFF2-40B4-BE49-F238E27FC236}">
                <a16:creationId xmlns:a16="http://schemas.microsoft.com/office/drawing/2014/main" id="{0A215E04-6E81-7548-A3B6-78EC049EF2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383EE-EBE4-304B-B7C1-A73A9FD7BA8D}"/>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2260826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36AA-3467-B24F-824E-3D2DF2C528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3DA20-564A-C740-B0FB-569D44FB79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5C917E-7822-0146-9715-F8261928A2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02BCD-2768-9046-9825-5902FACC64ED}"/>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6" name="Footer Placeholder 5">
            <a:extLst>
              <a:ext uri="{FF2B5EF4-FFF2-40B4-BE49-F238E27FC236}">
                <a16:creationId xmlns:a16="http://schemas.microsoft.com/office/drawing/2014/main" id="{9DD100EE-5583-6B41-868E-841EACC96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A26AB-343B-474B-9D57-7D89803ADAB9}"/>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41667199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89428-5A0B-3748-AE1F-0111E50295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9060E-143A-F042-9EE8-578660C35E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70D684-4D67-BD47-9DDB-CF43C1DBA1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685992-59BB-CC40-9B3D-E4DA0756AB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C0123C-48E5-CB48-85BC-AED1F8011E8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02F110-D8EA-754C-ACC8-6487F53A20E8}"/>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8" name="Footer Placeholder 7">
            <a:extLst>
              <a:ext uri="{FF2B5EF4-FFF2-40B4-BE49-F238E27FC236}">
                <a16:creationId xmlns:a16="http://schemas.microsoft.com/office/drawing/2014/main" id="{776A5F37-A084-A642-B2BE-367453D4F4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43391C-56E3-6F4C-ACBC-61847BE3A961}"/>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24917965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7AAD-2CC3-5948-993A-7ECA2CBCCE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1D18BA-AE78-2A4A-B73A-43FE2EFCAD60}"/>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4" name="Footer Placeholder 3">
            <a:extLst>
              <a:ext uri="{FF2B5EF4-FFF2-40B4-BE49-F238E27FC236}">
                <a16:creationId xmlns:a16="http://schemas.microsoft.com/office/drawing/2014/main" id="{180D1679-38C3-CE48-B126-FD616C4B3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D20E20-9D84-A04D-A965-C37AFEA27055}"/>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14798365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6314C-C0C1-E246-A561-FB586FF6AF5D}"/>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3" name="Footer Placeholder 2">
            <a:extLst>
              <a:ext uri="{FF2B5EF4-FFF2-40B4-BE49-F238E27FC236}">
                <a16:creationId xmlns:a16="http://schemas.microsoft.com/office/drawing/2014/main" id="{238381E5-7166-DE4F-ABE0-C8B36C5D95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F555F0-DCB0-F349-B136-815CB8E7FFFF}"/>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32875701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2219-4034-F446-93B9-E1CC2DD44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52451C-FBD5-8847-88B7-C5D1F09D1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5A0D2C-3DFF-394A-BC29-99D79F1AC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5FEF96-1B61-6D49-AEAF-887D341B1F5C}"/>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6" name="Footer Placeholder 5">
            <a:extLst>
              <a:ext uri="{FF2B5EF4-FFF2-40B4-BE49-F238E27FC236}">
                <a16:creationId xmlns:a16="http://schemas.microsoft.com/office/drawing/2014/main" id="{911EEF48-333B-FD43-823D-B293C80E8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A0468-1E3A-E64C-87CA-C84A1F0278F7}"/>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8228236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B0B1-CBB1-B547-8E57-094C89FBA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8BFFA1-C979-1C47-A18D-4C2D50250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8A8020-8F4F-0A4B-9AA6-370E483770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3F7DB1-DC23-AE47-8965-B5C06EB0A49E}"/>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6" name="Footer Placeholder 5">
            <a:extLst>
              <a:ext uri="{FF2B5EF4-FFF2-40B4-BE49-F238E27FC236}">
                <a16:creationId xmlns:a16="http://schemas.microsoft.com/office/drawing/2014/main" id="{F4E54AB9-B9E8-4949-A42C-D94794EAAF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8769C-0F9E-DC41-8638-E4C357BDF8C5}"/>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1637230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47685-217B-6B4F-8BF3-9A6279916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51DE8C-E94C-304D-B945-8DEC5A2C08A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4532F-7107-FD46-9447-34B215B4500D}"/>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5" name="Footer Placeholder 4">
            <a:extLst>
              <a:ext uri="{FF2B5EF4-FFF2-40B4-BE49-F238E27FC236}">
                <a16:creationId xmlns:a16="http://schemas.microsoft.com/office/drawing/2014/main" id="{D566C478-DA08-9647-B0B4-53A564A16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725B1-8F0A-E74A-A7EA-FAC35E8C9E93}"/>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36531300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E967A5-D10F-AB40-9603-A0B85353AF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08D127-0624-DB48-B4AF-CF647B4258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416-01FF-BA42-B12C-0202DDB7FD9D}"/>
              </a:ext>
            </a:extLst>
          </p:cNvPr>
          <p:cNvSpPr>
            <a:spLocks noGrp="1"/>
          </p:cNvSpPr>
          <p:nvPr>
            <p:ph type="dt" sz="half" idx="10"/>
          </p:nvPr>
        </p:nvSpPr>
        <p:spPr/>
        <p:txBody>
          <a:bodyPr/>
          <a:lstStyle/>
          <a:p>
            <a:fld id="{E9875E87-C5A8-3C44-92D5-C6E6FF1D5BD9}" type="datetimeFigureOut">
              <a:rPr lang="en-US" smtClean="0"/>
              <a:t>2/27/2019</a:t>
            </a:fld>
            <a:endParaRPr lang="en-US"/>
          </a:p>
        </p:txBody>
      </p:sp>
      <p:sp>
        <p:nvSpPr>
          <p:cNvPr id="5" name="Footer Placeholder 4">
            <a:extLst>
              <a:ext uri="{FF2B5EF4-FFF2-40B4-BE49-F238E27FC236}">
                <a16:creationId xmlns:a16="http://schemas.microsoft.com/office/drawing/2014/main" id="{1231EC24-BEB7-2044-87EA-CD0689D8F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6B22B-7E6D-8941-8C6C-6C785D6454A2}"/>
              </a:ext>
            </a:extLst>
          </p:cNvPr>
          <p:cNvSpPr>
            <a:spLocks noGrp="1"/>
          </p:cNvSpPr>
          <p:nvPr>
            <p:ph type="sldNum" sz="quarter" idx="12"/>
          </p:nvPr>
        </p:nvSpPr>
        <p:spPr/>
        <p:txBody>
          <a:bodyPr/>
          <a:lstStyle/>
          <a:p>
            <a:fld id="{E5C7D162-842B-CF47-B1D2-9046BC34508D}" type="slidenum">
              <a:rPr lang="en-US" smtClean="0"/>
              <a:t>‹#›</a:t>
            </a:fld>
            <a:endParaRPr lang="en-US"/>
          </a:p>
        </p:txBody>
      </p:sp>
    </p:spTree>
    <p:extLst>
      <p:ext uri="{BB962C8B-B14F-4D97-AF65-F5344CB8AC3E}">
        <p14:creationId xmlns:p14="http://schemas.microsoft.com/office/powerpoint/2010/main" val="26772290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85355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2028897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30507522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28850995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E9B15C-D2EE-4202-99B2-C617942729D0}"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1086046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E9B15C-D2EE-4202-99B2-C617942729D0}" type="datetimeFigureOut">
              <a:rPr lang="en-US" smtClean="0"/>
              <a:t>2/27/2019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06572962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E9B15C-D2EE-4202-99B2-C617942729D0}" type="datetimeFigureOut">
              <a:rPr lang="en-US" smtClean="0"/>
              <a:t>2/27/2019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402208495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E9B15C-D2EE-4202-99B2-C617942729D0}" type="datetimeFigureOut">
              <a:rPr lang="en-US" smtClean="0"/>
              <a:t>2/27/2019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0823889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E9B15C-D2EE-4202-99B2-C617942729D0}"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44067220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E9B15C-D2EE-4202-99B2-C617942729D0}"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90882527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24406371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2198412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lanted Accent Color - 1 ">
    <p:bg>
      <p:bgPr>
        <a:solidFill>
          <a:srgbClr val="0078D7"/>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1"/>
            <a:ext cx="5826759" cy="899665"/>
          </a:xfrm>
        </p:spPr>
        <p:txBody>
          <a:bodyPr/>
          <a:lstStyle>
            <a:lvl1pPr>
              <a:defRPr>
                <a:solidFill>
                  <a:schemeClr val="tx1"/>
                </a:solidFill>
              </a:defRPr>
            </a:lvl1pPr>
          </a:lstStyle>
          <a:p>
            <a:r>
              <a:rPr lang="en-US"/>
              <a:t>Click to edit Master title style</a:t>
            </a:r>
          </a:p>
        </p:txBody>
      </p:sp>
      <p:sp>
        <p:nvSpPr>
          <p:cNvPr id="7" name="Text Placeholder 5"/>
          <p:cNvSpPr>
            <a:spLocks noGrp="1"/>
          </p:cNvSpPr>
          <p:nvPr>
            <p:ph type="body" sz="quarter" idx="11"/>
          </p:nvPr>
        </p:nvSpPr>
        <p:spPr>
          <a:xfrm>
            <a:off x="269240" y="1189177"/>
            <a:ext cx="5826760" cy="2086918"/>
          </a:xfrm>
        </p:spPr>
        <p:txBody>
          <a:bodyPr/>
          <a:lstStyle>
            <a:lvl1pPr marL="0" indent="0">
              <a:buNone/>
              <a:defRPr sz="4000">
                <a:solidFill>
                  <a:schemeClr val="tx1"/>
                </a:solidFill>
              </a:defRPr>
            </a:lvl1pPr>
            <a:lvl2pPr marL="0" indent="0">
              <a:buFontTx/>
              <a:buNone/>
              <a:defRPr sz="2400"/>
            </a:lvl2pPr>
            <a:lvl3pPr marL="224097" indent="0">
              <a:buNone/>
              <a:defRPr sz="2000"/>
            </a:lvl3pPr>
            <a:lvl4pPr marL="448193" indent="0">
              <a:buNone/>
              <a:defRPr sz="1800"/>
            </a:lvl4pPr>
            <a:lvl5pPr marL="67229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9697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0684748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88891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3989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a:prstGeom prst="rect">
            <a:avLst/>
          </a:prstGeom>
        </p:spPr>
        <p:txBody>
          <a:bodyPr lIns="91429" tIns="45714" rIns="91429" bIns="45714"/>
          <a:lstStyle/>
          <a:p>
            <a:r>
              <a:rPr lang="zh-TW" altLang="en-US"/>
              <a:t>按一下以編輯母片標題樣式</a:t>
            </a:r>
          </a:p>
        </p:txBody>
      </p:sp>
      <p:sp>
        <p:nvSpPr>
          <p:cNvPr id="3" name="內容版面配置區 2"/>
          <p:cNvSpPr>
            <a:spLocks noGrp="1"/>
          </p:cNvSpPr>
          <p:nvPr>
            <p:ph idx="1"/>
          </p:nvPr>
        </p:nvSpPr>
        <p:spPr>
          <a:xfrm>
            <a:off x="609600" y="1600202"/>
            <a:ext cx="10972800" cy="4525963"/>
          </a:xfrm>
          <a:prstGeom prst="rect">
            <a:avLst/>
          </a:prstGeom>
        </p:spPr>
        <p:txBody>
          <a:bodyPr lIns="91429" tIns="45714" rIns="91429" bIns="45714"/>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4"/>
          <p:cNvSpPr>
            <a:spLocks noGrp="1"/>
          </p:cNvSpPr>
          <p:nvPr>
            <p:ph type="ftr" sz="quarter" idx="10"/>
          </p:nvPr>
        </p:nvSpPr>
        <p:spPr/>
        <p:txBody>
          <a:bodyPr/>
          <a:lstStyle>
            <a:lvl1pPr>
              <a:defRPr/>
            </a:lvl1pPr>
          </a:lstStyle>
          <a:p>
            <a:pPr>
              <a:defRPr/>
            </a:pPr>
            <a:r>
              <a:rPr lang="en-US" altLang="zh-TW"/>
              <a:t>Confidential</a:t>
            </a:r>
          </a:p>
        </p:txBody>
      </p:sp>
      <p:pic>
        <p:nvPicPr>
          <p:cNvPr id="7" name="圖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05018" y="174625"/>
            <a:ext cx="1352549"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投影片編號版面配置區 5"/>
          <p:cNvSpPr txBox="1">
            <a:spLocks/>
          </p:cNvSpPr>
          <p:nvPr userDrawn="1"/>
        </p:nvSpPr>
        <p:spPr>
          <a:xfrm>
            <a:off x="9107851" y="6376245"/>
            <a:ext cx="2844800" cy="365125"/>
          </a:xfrm>
          <a:prstGeom prst="rect">
            <a:avLst/>
          </a:prstGeom>
        </p:spPr>
        <p:txBody>
          <a:bodyPr vert="horz" wrap="square" lIns="91429" tIns="45714" rIns="91429" bIns="45714" numCol="1" anchor="ctr" anchorCtr="0" compatLnSpc="1">
            <a:prstTxWarp prst="textNoShape">
              <a:avLst/>
            </a:prstTxWarp>
          </a:bodyPr>
          <a:lstStyle>
            <a:defPPr>
              <a:defRPr lang="en-US"/>
            </a:defPPr>
            <a:lvl1pPr algn="r" rtl="0" fontAlgn="base">
              <a:spcBef>
                <a:spcPct val="0"/>
              </a:spcBef>
              <a:spcAft>
                <a:spcPct val="0"/>
              </a:spcAft>
              <a:defRPr kumimoji="0" sz="1200" kern="1200">
                <a:solidFill>
                  <a:srgbClr val="898989"/>
                </a:solidFill>
                <a:latin typeface="+mj-lt"/>
                <a:ea typeface="MS PGothic" pitchFamily="34" charset="-128"/>
                <a:cs typeface="+mn-cs"/>
                <a:sym typeface="Times New Roman" pitchFamily="18" charset="0"/>
              </a:defRPr>
            </a:lvl1pPr>
            <a:lvl2pPr marL="4572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2pPr>
            <a:lvl3pPr marL="9144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3pPr>
            <a:lvl4pPr marL="13716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4pPr>
            <a:lvl5pPr marL="18288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5pPr>
            <a:lvl6pPr marL="22860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6pPr>
            <a:lvl7pPr marL="27432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7pPr>
            <a:lvl8pPr marL="32004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8pPr>
            <a:lvl9pPr marL="36576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9pPr>
          </a:lstStyle>
          <a:p>
            <a:pPr>
              <a:defRPr/>
            </a:pPr>
            <a:r>
              <a:rPr lang="en-US" altLang="zh-TW" sz="1200"/>
              <a:t>p</a:t>
            </a:r>
            <a:fld id="{BFC24AC1-E10B-45AA-A20A-6A97501577C7}" type="slidenum">
              <a:rPr lang="zh-TW" altLang="en-US" sz="1200" smtClean="0"/>
              <a:pPr>
                <a:defRPr/>
              </a:pPr>
              <a:t>‹#›</a:t>
            </a:fld>
            <a:endParaRPr lang="en-US" altLang="zh-TW" sz="1200"/>
          </a:p>
        </p:txBody>
      </p:sp>
    </p:spTree>
    <p:extLst>
      <p:ext uri="{BB962C8B-B14F-4D97-AF65-F5344CB8AC3E}">
        <p14:creationId xmlns:p14="http://schemas.microsoft.com/office/powerpoint/2010/main" val="42436840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139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8523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379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545454"/>
        </a:solidFill>
        <a:effectLst/>
      </p:bgPr>
    </p:bg>
    <p:spTree>
      <p:nvGrpSpPr>
        <p:cNvPr id="1" name=""/>
        <p:cNvGrpSpPr/>
        <p:nvPr/>
      </p:nvGrpSpPr>
      <p:grpSpPr>
        <a:xfrm>
          <a:off x="0" y="0"/>
          <a:ext cx="0" cy="0"/>
          <a:chOff x="0" y="0"/>
          <a:chExt cx="0" cy="0"/>
        </a:xfrm>
      </p:grpSpPr>
      <p:pic>
        <p:nvPicPr>
          <p:cNvPr id="3" name="Picture 2" descr="White cloud with technology icons encircling it" title="Tech Summit Series Logo">
            <a:extLst>
              <a:ext uri="{FF2B5EF4-FFF2-40B4-BE49-F238E27FC236}">
                <a16:creationId xmlns:a16="http://schemas.microsoft.com/office/drawing/2014/main" id="{C0DCA54D-A1CE-EB44-82A6-AF70B9ABBA7B}"/>
              </a:ext>
            </a:extLst>
          </p:cNvPr>
          <p:cNvPicPr>
            <a:picLocks noChangeAspect="1"/>
          </p:cNvPicPr>
          <p:nvPr userDrawn="1"/>
        </p:nvPicPr>
        <p:blipFill>
          <a:blip r:embed="rId2"/>
          <a:stretch>
            <a:fillRect/>
          </a:stretch>
        </p:blipFill>
        <p:spPr>
          <a:xfrm>
            <a:off x="0" y="11575"/>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
        <p:nvSpPr>
          <p:cNvPr id="7" name="Title 1">
            <a:extLst>
              <a:ext uri="{FF2B5EF4-FFF2-40B4-BE49-F238E27FC236}">
                <a16:creationId xmlns:a16="http://schemas.microsoft.com/office/drawing/2014/main" id="{DDFE1B32-EA27-754B-A32F-5BEDD390BB99}"/>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dirty="0"/>
              <a:t>Presentation title </a:t>
            </a:r>
          </a:p>
        </p:txBody>
      </p:sp>
      <p:sp>
        <p:nvSpPr>
          <p:cNvPr id="8" name="Text Placeholder 4">
            <a:extLst>
              <a:ext uri="{FF2B5EF4-FFF2-40B4-BE49-F238E27FC236}">
                <a16:creationId xmlns:a16="http://schemas.microsoft.com/office/drawing/2014/main" id="{11DF4413-4376-2446-9B88-42D2D0032F03}"/>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087307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84578D-A88F-014C-B1E8-94741496095C}"/>
              </a:ext>
            </a:extLst>
          </p:cNvPr>
          <p:cNvSpPr/>
          <p:nvPr userDrawn="1"/>
        </p:nvSpPr>
        <p:spPr bwMode="auto">
          <a:xfrm>
            <a:off x="5312780" y="11575"/>
            <a:ext cx="6879220" cy="687922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hite cloud with technology icons encircling it" title="Tech Summit Series logo">
            <a:extLst>
              <a:ext uri="{FF2B5EF4-FFF2-40B4-BE49-F238E27FC236}">
                <a16:creationId xmlns:a16="http://schemas.microsoft.com/office/drawing/2014/main" id="{E9B7AFA9-93DC-7742-A434-535B5A5DD4B3}"/>
              </a:ext>
            </a:extLst>
          </p:cNvPr>
          <p:cNvPicPr>
            <a:picLocks noChangeAspect="1"/>
          </p:cNvPicPr>
          <p:nvPr userDrawn="1"/>
        </p:nvPicPr>
        <p:blipFill>
          <a:blip r:embed="rId2"/>
          <a:stretch>
            <a:fillRect/>
          </a:stretch>
        </p:blipFill>
        <p:spPr>
          <a:xfrm>
            <a:off x="0" y="11575"/>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bg1"/>
                </a:solidFill>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F3492E1D-B057-7A41-8C6E-04A7D58B1876}"/>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59231277"/>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1A1A1A"/>
                </a:solidFill>
              </a:defRPr>
            </a:lvl1pPr>
          </a:lstStyle>
          <a:p>
            <a:r>
              <a:rPr lang="en-US" dirty="0"/>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6621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2693836"/>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noFill/>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a:noFill/>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a:noFill/>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148619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solidFill>
                  <a:schemeClr val="tx1"/>
                </a:solidFill>
              </a:defRPr>
            </a:lvl2pPr>
            <a:lvl3pPr marL="639763" indent="-188913">
              <a:buFont typeface="Wingdings" panose="05000000000000000000" pitchFamily="2" charset="2"/>
              <a:buChar char=""/>
              <a:tabLst/>
              <a:defRPr sz="1600" b="0">
                <a:solidFill>
                  <a:schemeClr val="tx1"/>
                </a:solidFill>
              </a:defRPr>
            </a:lvl3pPr>
            <a:lvl4pPr marL="828675" indent="-176213">
              <a:buFont typeface="Wingdings" panose="05000000000000000000" pitchFamily="2" charset="2"/>
              <a:buChar char=""/>
              <a:defRPr sz="1400" b="0">
                <a:solidFill>
                  <a:schemeClr val="tx1"/>
                </a:solidFill>
              </a:defRPr>
            </a:lvl4pPr>
            <a:lvl5pPr marL="1023938" indent="-169863">
              <a:buFont typeface="Wingdings" panose="05000000000000000000" pitchFamily="2" charset="2"/>
              <a:buChar char=""/>
              <a:tabLst/>
              <a:defRPr sz="14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8254444"/>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noFill/>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4821183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noFill/>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8462222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092102064"/>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Tree>
    <p:extLst>
      <p:ext uri="{BB962C8B-B14F-4D97-AF65-F5344CB8AC3E}">
        <p14:creationId xmlns:p14="http://schemas.microsoft.com/office/powerpoint/2010/main" val="3832674458"/>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a:noFill/>
        </p:spPr>
        <p:txBody>
          <a:bodyPr wrap="square" rIns="0" anchor="ctr" anchorCtr="0">
            <a:spAutoFit/>
          </a:bodyPr>
          <a:lstStyle>
            <a:lvl1pPr>
              <a:lnSpc>
                <a:spcPct val="100000"/>
              </a:lnSpc>
              <a:defRPr sz="3600" b="0" spc="-49" baseline="0">
                <a:solidFill>
                  <a:schemeClr val="tx1"/>
                </a:solidFill>
                <a:latin typeface="+mj-lt"/>
                <a:cs typeface="Segoe UI Semilight" panose="020B0402040204020203" pitchFamily="34" charset="0"/>
              </a:defRPr>
            </a:lvl1pPr>
          </a:lstStyle>
          <a:p>
            <a:r>
              <a:rPr lang="en-US" dirty="0"/>
              <a:t>Square photo layout with Title  </a:t>
            </a:r>
          </a:p>
        </p:txBody>
      </p:sp>
    </p:spTree>
    <p:extLst>
      <p:ext uri="{BB962C8B-B14F-4D97-AF65-F5344CB8AC3E}">
        <p14:creationId xmlns:p14="http://schemas.microsoft.com/office/powerpoint/2010/main" val="514871612"/>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Semilight" panose="020B0402040204020203" pitchFamily="34" charset="0"/>
              </a:defRPr>
            </a:lvl1pPr>
          </a:lstStyle>
          <a:p>
            <a:r>
              <a:rPr lang="en-US" dirty="0"/>
              <a:t>Square photo layout with smaller text</a:t>
            </a:r>
          </a:p>
        </p:txBody>
      </p:sp>
    </p:spTree>
    <p:extLst>
      <p:ext uri="{BB962C8B-B14F-4D97-AF65-F5344CB8AC3E}">
        <p14:creationId xmlns:p14="http://schemas.microsoft.com/office/powerpoint/2010/main" val="4151666823"/>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1512778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37041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62730373"/>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305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61288187"/>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308111"/>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397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703556"/>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4653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78D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64243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0912229"/>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9927227"/>
      </p:ext>
    </p:extLst>
  </p:cSld>
  <p:clrMapOvr>
    <a:masterClrMapping/>
  </p:clrMapOvr>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3066737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0312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3059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79906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7659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7023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431252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615964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7476553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4327066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35217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1438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156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711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6811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0513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6771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34375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4329593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6631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51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5156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473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62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3274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95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5995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7310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5141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4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96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0432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07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02506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98057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8223156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269169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673454"/>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4882754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2607916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73039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516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2/27/2019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3519766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01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3553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27437982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2123562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7816922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E9B15C-D2EE-4202-99B2-C617942729D0}"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2665986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E9B15C-D2EE-4202-99B2-C617942729D0}" type="datetimeFigureOut">
              <a:rPr lang="en-US" smtClean="0"/>
              <a:t>2/27/2019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36268986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E9B15C-D2EE-4202-99B2-C617942729D0}" type="datetimeFigureOut">
              <a:rPr lang="en-US" smtClean="0"/>
              <a:t>2/27/2019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372910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E9B15C-D2EE-4202-99B2-C617942729D0}" type="datetimeFigureOut">
              <a:rPr lang="en-US" smtClean="0"/>
              <a:t>2/27/2019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30118305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E9B15C-D2EE-4202-99B2-C617942729D0}"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20417087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E9B15C-D2EE-4202-99B2-C617942729D0}" type="datetimeFigureOut">
              <a:rPr lang="en-US" smtClean="0"/>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5033249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34774900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E9B15C-D2EE-4202-99B2-C617942729D0}"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A04986-A44D-42E8-B722-A19F6E69D470}" type="slidenum">
              <a:rPr lang="en-US" smtClean="0"/>
              <a:t>‹#›</a:t>
            </a:fld>
            <a:endParaRPr lang="en-US"/>
          </a:p>
        </p:txBody>
      </p:sp>
    </p:spTree>
    <p:extLst>
      <p:ext uri="{BB962C8B-B14F-4D97-AF65-F5344CB8AC3E}">
        <p14:creationId xmlns:p14="http://schemas.microsoft.com/office/powerpoint/2010/main" val="16601614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6667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a:prstGeom prst="rect">
            <a:avLst/>
          </a:prstGeom>
        </p:spPr>
        <p:txBody>
          <a:bodyPr lIns="91429" tIns="45714" rIns="91429" bIns="45714"/>
          <a:lstStyle/>
          <a:p>
            <a:r>
              <a:rPr lang="zh-TW" altLang="en-US"/>
              <a:t>按一下以編輯母片標題樣式</a:t>
            </a:r>
          </a:p>
        </p:txBody>
      </p:sp>
      <p:sp>
        <p:nvSpPr>
          <p:cNvPr id="3" name="內容版面配置區 2"/>
          <p:cNvSpPr>
            <a:spLocks noGrp="1"/>
          </p:cNvSpPr>
          <p:nvPr>
            <p:ph idx="1"/>
          </p:nvPr>
        </p:nvSpPr>
        <p:spPr>
          <a:xfrm>
            <a:off x="609600" y="1600202"/>
            <a:ext cx="10972800" cy="4525963"/>
          </a:xfrm>
          <a:prstGeom prst="rect">
            <a:avLst/>
          </a:prstGeom>
        </p:spPr>
        <p:txBody>
          <a:bodyPr lIns="91429" tIns="45714" rIns="91429" bIns="45714"/>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頁尾版面配置區 4"/>
          <p:cNvSpPr>
            <a:spLocks noGrp="1"/>
          </p:cNvSpPr>
          <p:nvPr>
            <p:ph type="ftr" sz="quarter" idx="10"/>
          </p:nvPr>
        </p:nvSpPr>
        <p:spPr/>
        <p:txBody>
          <a:bodyPr/>
          <a:lstStyle>
            <a:lvl1pPr>
              <a:defRPr/>
            </a:lvl1pPr>
          </a:lstStyle>
          <a:p>
            <a:pPr>
              <a:defRPr/>
            </a:pPr>
            <a:r>
              <a:rPr lang="en-US" altLang="zh-TW"/>
              <a:t>Confidential</a:t>
            </a:r>
          </a:p>
        </p:txBody>
      </p:sp>
      <p:pic>
        <p:nvPicPr>
          <p:cNvPr id="7" name="圖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05018" y="174625"/>
            <a:ext cx="1352549"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投影片編號版面配置區 5"/>
          <p:cNvSpPr txBox="1">
            <a:spLocks/>
          </p:cNvSpPr>
          <p:nvPr userDrawn="1"/>
        </p:nvSpPr>
        <p:spPr>
          <a:xfrm>
            <a:off x="9107851" y="6376245"/>
            <a:ext cx="2844800" cy="365125"/>
          </a:xfrm>
          <a:prstGeom prst="rect">
            <a:avLst/>
          </a:prstGeom>
        </p:spPr>
        <p:txBody>
          <a:bodyPr vert="horz" wrap="square" lIns="91429" tIns="45714" rIns="91429" bIns="45714" numCol="1" anchor="ctr" anchorCtr="0" compatLnSpc="1">
            <a:prstTxWarp prst="textNoShape">
              <a:avLst/>
            </a:prstTxWarp>
          </a:bodyPr>
          <a:lstStyle>
            <a:defPPr>
              <a:defRPr lang="en-US"/>
            </a:defPPr>
            <a:lvl1pPr algn="r" rtl="0" fontAlgn="base">
              <a:spcBef>
                <a:spcPct val="0"/>
              </a:spcBef>
              <a:spcAft>
                <a:spcPct val="0"/>
              </a:spcAft>
              <a:defRPr kumimoji="0" sz="1200" kern="1200">
                <a:solidFill>
                  <a:srgbClr val="898989"/>
                </a:solidFill>
                <a:latin typeface="+mj-lt"/>
                <a:ea typeface="MS PGothic" pitchFamily="34" charset="-128"/>
                <a:cs typeface="+mn-cs"/>
                <a:sym typeface="Times New Roman" pitchFamily="18" charset="0"/>
              </a:defRPr>
            </a:lvl1pPr>
            <a:lvl2pPr marL="4572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2pPr>
            <a:lvl3pPr marL="9144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3pPr>
            <a:lvl4pPr marL="13716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4pPr>
            <a:lvl5pPr marL="1828800" algn="l" rtl="0" fontAlgn="base">
              <a:spcBef>
                <a:spcPct val="0"/>
              </a:spcBef>
              <a:spcAft>
                <a:spcPct val="0"/>
              </a:spcAft>
              <a:defRPr kumimoji="1" sz="1400" kern="1200">
                <a:solidFill>
                  <a:srgbClr val="F2F2F2"/>
                </a:solidFill>
                <a:latin typeface="Calibri" pitchFamily="34" charset="0"/>
                <a:ea typeface="新細明體" pitchFamily="18" charset="-120"/>
                <a:cs typeface="+mn-cs"/>
                <a:sym typeface="Times New Roman" pitchFamily="18" charset="0"/>
              </a:defRPr>
            </a:lvl5pPr>
            <a:lvl6pPr marL="22860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6pPr>
            <a:lvl7pPr marL="27432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7pPr>
            <a:lvl8pPr marL="32004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8pPr>
            <a:lvl9pPr marL="3657600" algn="l" defTabSz="914400" rtl="0" eaLnBrk="1" latinLnBrk="0" hangingPunct="1">
              <a:defRPr kumimoji="1" sz="1400" kern="1200">
                <a:solidFill>
                  <a:srgbClr val="F2F2F2"/>
                </a:solidFill>
                <a:latin typeface="Calibri" pitchFamily="34" charset="0"/>
                <a:ea typeface="新細明體" pitchFamily="18" charset="-120"/>
                <a:cs typeface="+mn-cs"/>
                <a:sym typeface="Times New Roman" pitchFamily="18" charset="0"/>
              </a:defRPr>
            </a:lvl9pPr>
          </a:lstStyle>
          <a:p>
            <a:pPr>
              <a:defRPr/>
            </a:pPr>
            <a:r>
              <a:rPr lang="en-US" altLang="zh-TW" sz="1200"/>
              <a:t>p</a:t>
            </a:r>
            <a:fld id="{BFC24AC1-E10B-45AA-A20A-6A97501577C7}" type="slidenum">
              <a:rPr lang="zh-TW" altLang="en-US" sz="1200" smtClean="0"/>
              <a:pPr>
                <a:defRPr/>
              </a:pPr>
              <a:t>‹#›</a:t>
            </a:fld>
            <a:endParaRPr lang="en-US" altLang="zh-TW" sz="1200"/>
          </a:p>
        </p:txBody>
      </p:sp>
    </p:spTree>
    <p:extLst>
      <p:ext uri="{BB962C8B-B14F-4D97-AF65-F5344CB8AC3E}">
        <p14:creationId xmlns:p14="http://schemas.microsoft.com/office/powerpoint/2010/main" val="31364269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03993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64963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13980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3773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3277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2904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0549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42341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884484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8505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06906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547900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02977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020906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1012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966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475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51835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3467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9369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7226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478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4068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image" Target="../media/image13.emf"/><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13.emf"/><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theme" Target="../theme/theme4.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image" Target="../media/image1.emf"/><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theme" Target="../theme/theme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theme" Target="../theme/theme7.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theme" Target="../theme/theme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emf"/><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9.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5385770"/>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65894913"/>
      </p:ext>
    </p:extLst>
  </p:cSld>
  <p:clrMap bg1="lt1" tx1="dk1" bg2="lt2" tx2="dk2" accent1="accent1" accent2="accent2" accent3="accent3" accent4="accent4" accent5="accent5" accent6="accent6" hlink="hlink" folHlink="folHlink"/>
  <p:sldLayoutIdLst>
    <p:sldLayoutId id="2147484751" r:id="rId1"/>
    <p:sldLayoutId id="2147484752" r:id="rId2"/>
    <p:sldLayoutId id="2147484753" r:id="rId3"/>
    <p:sldLayoutId id="2147484754" r:id="rId4"/>
    <p:sldLayoutId id="2147484755" r:id="rId5"/>
    <p:sldLayoutId id="2147484756" r:id="rId6"/>
    <p:sldLayoutId id="2147484757" r:id="rId7"/>
    <p:sldLayoutId id="2147484758" r:id="rId8"/>
    <p:sldLayoutId id="2147484759" r:id="rId9"/>
    <p:sldLayoutId id="2147484760" r:id="rId10"/>
    <p:sldLayoutId id="2147484761" r:id="rId11"/>
    <p:sldLayoutId id="2147484762" r:id="rId12"/>
    <p:sldLayoutId id="2147484763" r:id="rId13"/>
    <p:sldLayoutId id="2147484764" r:id="rId14"/>
    <p:sldLayoutId id="2147484765" r:id="rId15"/>
    <p:sldLayoutId id="2147484766" r:id="rId16"/>
    <p:sldLayoutId id="2147484767" r:id="rId17"/>
    <p:sldLayoutId id="2147484768" r:id="rId18"/>
    <p:sldLayoutId id="2147484769" r:id="rId19"/>
    <p:sldLayoutId id="2147484770" r:id="rId20"/>
    <p:sldLayoutId id="21474847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53814077"/>
      </p:ext>
    </p:extLst>
  </p:cSld>
  <p:clrMap bg1="lt1" tx1="dk1" bg2="lt2" tx2="dk2" accent1="accent1" accent2="accent2" accent3="accent3" accent4="accent4" accent5="accent5" accent6="accent6" hlink="hlink" folHlink="folHlink"/>
  <p:sldLayoutIdLst>
    <p:sldLayoutId id="2147484773" r:id="rId1"/>
    <p:sldLayoutId id="2147484774" r:id="rId2"/>
    <p:sldLayoutId id="2147484775" r:id="rId3"/>
    <p:sldLayoutId id="2147484776" r:id="rId4"/>
    <p:sldLayoutId id="214748477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Consumer and Device Sales</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E09E-D5B7-40B0-9125-FC5EF6416E15}" type="slidenum">
              <a:rPr lang="en-US" smtClean="0"/>
              <a:pPr/>
              <a:t>‹#›</a:t>
            </a:fld>
            <a:endParaRPr lang="en-US"/>
          </a:p>
        </p:txBody>
      </p:sp>
    </p:spTree>
    <p:extLst>
      <p:ext uri="{BB962C8B-B14F-4D97-AF65-F5344CB8AC3E}">
        <p14:creationId xmlns:p14="http://schemas.microsoft.com/office/powerpoint/2010/main" val="2196704177"/>
      </p:ext>
    </p:extLst>
  </p:cSld>
  <p:clrMap bg1="lt1" tx1="dk1" bg2="lt2" tx2="dk2" accent1="accent1" accent2="accent2" accent3="accent3" accent4="accent4" accent5="accent5" accent6="accent6" hlink="hlink" folHlink="folHlink"/>
  <p:sldLayoutIdLst>
    <p:sldLayoutId id="2147484779" r:id="rId1"/>
    <p:sldLayoutId id="2147484780" r:id="rId2"/>
    <p:sldLayoutId id="2147484781" r:id="rId3"/>
    <p:sldLayoutId id="2147484782" r:id="rId4"/>
    <p:sldLayoutId id="2147484783" r:id="rId5"/>
    <p:sldLayoutId id="2147484784" r:id="rId6"/>
    <p:sldLayoutId id="2147484785" r:id="rId7"/>
    <p:sldLayoutId id="2147484786" r:id="rId8"/>
    <p:sldLayoutId id="2147484787" r:id="rId9"/>
    <p:sldLayoutId id="2147484788" r:id="rId10"/>
    <p:sldLayoutId id="2147484789" r:id="rId11"/>
    <p:sldLayoutId id="2147484790" r:id="rId12"/>
    <p:sldLayoutId id="214748479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8552355"/>
      </p:ext>
    </p:extLst>
  </p:cSld>
  <p:clrMap bg1="lt1" tx1="dk1" bg2="lt2" tx2="dk2" accent1="accent1" accent2="accent2" accent3="accent3" accent4="accent4" accent5="accent5" accent6="accent6" hlink="hlink" folHlink="folHlink"/>
  <p:sldLayoutIdLst>
    <p:sldLayoutId id="2147484794" r:id="rId1"/>
    <p:sldLayoutId id="2147484795" r:id="rId2"/>
    <p:sldLayoutId id="2147484796" r:id="rId3"/>
    <p:sldLayoutId id="2147484797" r:id="rId4"/>
    <p:sldLayoutId id="2147484798" r:id="rId5"/>
    <p:sldLayoutId id="2147484799" r:id="rId6"/>
    <p:sldLayoutId id="2147484800" r:id="rId7"/>
    <p:sldLayoutId id="2147484801" r:id="rId8"/>
    <p:sldLayoutId id="2147484802" r:id="rId9"/>
    <p:sldLayoutId id="2147484803" r:id="rId10"/>
    <p:sldLayoutId id="2147484804" r:id="rId11"/>
    <p:sldLayoutId id="2147484805" r:id="rId12"/>
    <p:sldLayoutId id="2147484806" r:id="rId13"/>
    <p:sldLayoutId id="2147484807" r:id="rId14"/>
    <p:sldLayoutId id="2147484808" r:id="rId15"/>
    <p:sldLayoutId id="2147484809" r:id="rId16"/>
    <p:sldLayoutId id="2147484810" r:id="rId17"/>
    <p:sldLayoutId id="2147484811" r:id="rId18"/>
    <p:sldLayoutId id="2147484812" r:id="rId19"/>
    <p:sldLayoutId id="2147484813" r:id="rId20"/>
    <p:sldLayoutId id="2147484814" r:id="rId21"/>
    <p:sldLayoutId id="2147484815" r:id="rId22"/>
    <p:sldLayoutId id="2147484816" r:id="rId23"/>
    <p:sldLayoutId id="2147484817" r:id="rId24"/>
    <p:sldLayoutId id="2147484818" r:id="rId25"/>
    <p:sldLayoutId id="2147484819" r:id="rId26"/>
    <p:sldLayoutId id="2147484820" r:id="rId27"/>
    <p:sldLayoutId id="2147484821" r:id="rId28"/>
    <p:sldLayoutId id="2147484822" r:id="rId29"/>
    <p:sldLayoutId id="2147484823"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8FB11-7707-F944-81CC-F3B77380A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057A74-2C7D-D94E-8CF9-9D20D46F37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206E1-5E6A-0642-930E-C2D36DDA1E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875E87-C5A8-3C44-92D5-C6E6FF1D5BD9}" type="datetimeFigureOut">
              <a:rPr lang="en-US" smtClean="0"/>
              <a:t>2/27/2019</a:t>
            </a:fld>
            <a:endParaRPr lang="en-US"/>
          </a:p>
        </p:txBody>
      </p:sp>
      <p:sp>
        <p:nvSpPr>
          <p:cNvPr id="5" name="Footer Placeholder 4">
            <a:extLst>
              <a:ext uri="{FF2B5EF4-FFF2-40B4-BE49-F238E27FC236}">
                <a16:creationId xmlns:a16="http://schemas.microsoft.com/office/drawing/2014/main" id="{775C41EA-6789-2742-9F0E-50105E992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9BC17F-3820-8441-86ED-316716E97F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7D162-842B-CF47-B1D2-9046BC34508D}" type="slidenum">
              <a:rPr lang="en-US" smtClean="0"/>
              <a:t>‹#›</a:t>
            </a:fld>
            <a:endParaRPr lang="en-US"/>
          </a:p>
        </p:txBody>
      </p:sp>
    </p:spTree>
    <p:extLst>
      <p:ext uri="{BB962C8B-B14F-4D97-AF65-F5344CB8AC3E}">
        <p14:creationId xmlns:p14="http://schemas.microsoft.com/office/powerpoint/2010/main" val="4035941347"/>
      </p:ext>
    </p:extLst>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 id="21474848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Consumer and Device Sales</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4EE09E-D5B7-40B0-9125-FC5EF6416E15}" type="slidenum">
              <a:rPr lang="en-US" smtClean="0"/>
              <a:pPr/>
              <a:t>‹#›</a:t>
            </a:fld>
            <a:endParaRPr lang="en-US"/>
          </a:p>
        </p:txBody>
      </p:sp>
    </p:spTree>
    <p:extLst>
      <p:ext uri="{BB962C8B-B14F-4D97-AF65-F5344CB8AC3E}">
        <p14:creationId xmlns:p14="http://schemas.microsoft.com/office/powerpoint/2010/main" val="1052556529"/>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850" r:id="rId13"/>
    <p:sldLayoutId id="2147484851" r:id="rId14"/>
    <p:sldLayoutId id="2147484852" r:id="rId15"/>
    <p:sldLayoutId id="2147484853" r:id="rId16"/>
    <p:sldLayoutId id="2147484854" r:id="rId17"/>
    <p:sldLayoutId id="2147484855" r:id="rId18"/>
    <p:sldLayoutId id="2147484856"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6540031"/>
      </p:ext>
    </p:extLst>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 id="2147484870" r:id="rId13"/>
    <p:sldLayoutId id="2147484871" r:id="rId14"/>
    <p:sldLayoutId id="2147484872" r:id="rId15"/>
    <p:sldLayoutId id="2147484873" r:id="rId16"/>
    <p:sldLayoutId id="2147484874" r:id="rId17"/>
    <p:sldLayoutId id="2147484875" r:id="rId18"/>
    <p:sldLayoutId id="2147484876" r:id="rId19"/>
    <p:sldLayoutId id="2147484877" r:id="rId20"/>
    <p:sldLayoutId id="2147484878" r:id="rId21"/>
    <p:sldLayoutId id="2147484879" r:id="rId22"/>
    <p:sldLayoutId id="2147484880" r:id="rId23"/>
    <p:sldLayoutId id="2147484881" r:id="rId24"/>
  </p:sldLayoutIdLst>
  <mc:AlternateContent xmlns:mc="http://schemas.openxmlformats.org/markup-compatibility/2006" xmlns:p14="http://schemas.microsoft.com/office/powerpoint/2010/main">
    <mc:Choice Requires="p14">
      <p:transition spd="slow" p14:dur="3400" advTm="5000">
        <p14:reveal/>
      </p:transition>
    </mc:Choice>
    <mc:Fallback xmlns="">
      <p:transition spd="slow" advTm="500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xml"/><Relationship Id="rId7" Type="http://schemas.openxmlformats.org/officeDocument/2006/relationships/image" Target="../media/image25.png"/><Relationship Id="rId2" Type="http://schemas.openxmlformats.org/officeDocument/2006/relationships/slideLayout" Target="../slideLayouts/slideLayout140.xml"/><Relationship Id="rId1" Type="http://schemas.openxmlformats.org/officeDocument/2006/relationships/vmlDrawing" Target="../drawings/vmlDrawing1.v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emf"/><Relationship Id="rId10" Type="http://schemas.openxmlformats.org/officeDocument/2006/relationships/image" Target="../media/image28.png"/><Relationship Id="rId4" Type="http://schemas.openxmlformats.org/officeDocument/2006/relationships/oleObject" Target="../embeddings/oleObject1.bin"/><Relationship Id="rId9" Type="http://schemas.openxmlformats.org/officeDocument/2006/relationships/image" Target="../media/image27.png"/></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9.xml"/><Relationship Id="rId5" Type="http://schemas.openxmlformats.org/officeDocument/2006/relationships/image" Target="../media/image45.jp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9.xml"/><Relationship Id="rId5" Type="http://schemas.openxmlformats.org/officeDocument/2006/relationships/image" Target="../media/image4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3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hyperlink" Target="mailto:davew@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9.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3" Type="http://schemas.openxmlformats.org/officeDocument/2006/relationships/hyperlink" Target="mailto:davew@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nvPr>
        </p:nvGraphicFramePr>
        <p:xfrm>
          <a:off x="588263" y="1165086"/>
          <a:ext cx="11018520" cy="5357310"/>
        </p:xfrm>
        <a:graphic>
          <a:graphicData uri="http://schemas.openxmlformats.org/presentationml/2006/ole">
            <mc:AlternateContent xmlns:mc="http://schemas.openxmlformats.org/markup-compatibility/2006">
              <mc:Choice xmlns:v="urn:schemas-microsoft-com:vml" Requires="v">
                <p:oleObj spid="_x0000_s1036" name="Worksheet" r:id="rId4" imgW="13808586" imgH="6710843" progId="Excel.Sheet.12">
                  <p:embed/>
                </p:oleObj>
              </mc:Choice>
              <mc:Fallback>
                <p:oleObj name="Worksheet" r:id="rId4" imgW="13808586" imgH="6710843" progId="Excel.Sheet.12">
                  <p:embed/>
                  <p:pic>
                    <p:nvPicPr>
                      <p:cNvPr id="3" name="Object 2"/>
                      <p:cNvPicPr/>
                      <p:nvPr/>
                    </p:nvPicPr>
                    <p:blipFill>
                      <a:blip r:embed="rId5"/>
                      <a:stretch>
                        <a:fillRect/>
                      </a:stretch>
                    </p:blipFill>
                    <p:spPr>
                      <a:xfrm>
                        <a:off x="588263" y="1165086"/>
                        <a:ext cx="11018520" cy="5357310"/>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14400E5E-9F6B-4A37-97AB-C8147C366607}"/>
              </a:ext>
            </a:extLst>
          </p:cNvPr>
          <p:cNvPicPr>
            <a:picLocks noChangeAspect="1"/>
          </p:cNvPicPr>
          <p:nvPr/>
        </p:nvPicPr>
        <p:blipFill>
          <a:blip r:embed="rId6"/>
          <a:stretch>
            <a:fillRect/>
          </a:stretch>
        </p:blipFill>
        <p:spPr>
          <a:xfrm>
            <a:off x="543147" y="1113538"/>
            <a:ext cx="11328104" cy="1549918"/>
          </a:xfrm>
          <a:prstGeom prst="rect">
            <a:avLst/>
          </a:prstGeom>
        </p:spPr>
      </p:pic>
      <p:sp>
        <p:nvSpPr>
          <p:cNvPr id="17" name="Title 16"/>
          <p:cNvSpPr>
            <a:spLocks noGrp="1"/>
          </p:cNvSpPr>
          <p:nvPr>
            <p:ph type="title"/>
          </p:nvPr>
        </p:nvSpPr>
        <p:spPr>
          <a:xfrm>
            <a:off x="543147" y="951614"/>
            <a:ext cx="11018520" cy="553998"/>
          </a:xfrm>
        </p:spPr>
        <p:txBody>
          <a:bodyPr/>
          <a:lstStyle/>
          <a:p>
            <a:r>
              <a:rPr lang="en-US" dirty="0">
                <a:solidFill>
                  <a:schemeClr val="tx1"/>
                </a:solidFill>
              </a:rPr>
              <a:t>Navigating the Event</a:t>
            </a:r>
          </a:p>
        </p:txBody>
      </p:sp>
      <p:pic>
        <p:nvPicPr>
          <p:cNvPr id="5" name="Picture 4">
            <a:extLst>
              <a:ext uri="{FF2B5EF4-FFF2-40B4-BE49-F238E27FC236}">
                <a16:creationId xmlns:a16="http://schemas.microsoft.com/office/drawing/2014/main" id="{35E0C314-2EDA-4EDF-8250-434E25C80941}"/>
              </a:ext>
            </a:extLst>
          </p:cNvPr>
          <p:cNvPicPr>
            <a:picLocks noChangeAspect="1"/>
          </p:cNvPicPr>
          <p:nvPr/>
        </p:nvPicPr>
        <p:blipFill>
          <a:blip r:embed="rId7"/>
          <a:stretch>
            <a:fillRect/>
          </a:stretch>
        </p:blipFill>
        <p:spPr>
          <a:xfrm>
            <a:off x="2294307" y="3404493"/>
            <a:ext cx="2330856" cy="151872"/>
          </a:xfrm>
          <a:prstGeom prst="rect">
            <a:avLst/>
          </a:prstGeom>
        </p:spPr>
      </p:pic>
      <p:pic>
        <p:nvPicPr>
          <p:cNvPr id="7" name="Picture 6">
            <a:extLst>
              <a:ext uri="{FF2B5EF4-FFF2-40B4-BE49-F238E27FC236}">
                <a16:creationId xmlns:a16="http://schemas.microsoft.com/office/drawing/2014/main" id="{7BF7FDBA-6E8E-463E-B4B2-3BA8C813D25A}"/>
              </a:ext>
            </a:extLst>
          </p:cNvPr>
          <p:cNvPicPr>
            <a:picLocks noChangeAspect="1"/>
          </p:cNvPicPr>
          <p:nvPr/>
        </p:nvPicPr>
        <p:blipFill>
          <a:blip r:embed="rId7"/>
          <a:stretch>
            <a:fillRect/>
          </a:stretch>
        </p:blipFill>
        <p:spPr>
          <a:xfrm>
            <a:off x="2312028" y="3741689"/>
            <a:ext cx="2330856" cy="127647"/>
          </a:xfrm>
          <a:prstGeom prst="rect">
            <a:avLst/>
          </a:prstGeom>
        </p:spPr>
      </p:pic>
      <p:pic>
        <p:nvPicPr>
          <p:cNvPr id="8" name="Picture 7">
            <a:extLst>
              <a:ext uri="{FF2B5EF4-FFF2-40B4-BE49-F238E27FC236}">
                <a16:creationId xmlns:a16="http://schemas.microsoft.com/office/drawing/2014/main" id="{4FF4CA56-5BC8-478B-9619-A31B41614014}"/>
              </a:ext>
            </a:extLst>
          </p:cNvPr>
          <p:cNvPicPr>
            <a:picLocks noChangeAspect="1"/>
          </p:cNvPicPr>
          <p:nvPr/>
        </p:nvPicPr>
        <p:blipFill>
          <a:blip r:embed="rId7"/>
          <a:stretch>
            <a:fillRect/>
          </a:stretch>
        </p:blipFill>
        <p:spPr>
          <a:xfrm>
            <a:off x="2122414" y="4842709"/>
            <a:ext cx="2710084" cy="165172"/>
          </a:xfrm>
          <a:prstGeom prst="rect">
            <a:avLst/>
          </a:prstGeom>
        </p:spPr>
      </p:pic>
      <p:pic>
        <p:nvPicPr>
          <p:cNvPr id="9" name="Picture 8">
            <a:extLst>
              <a:ext uri="{FF2B5EF4-FFF2-40B4-BE49-F238E27FC236}">
                <a16:creationId xmlns:a16="http://schemas.microsoft.com/office/drawing/2014/main" id="{56E75B62-D97D-4621-8B36-F850D2310962}"/>
              </a:ext>
            </a:extLst>
          </p:cNvPr>
          <p:cNvPicPr>
            <a:picLocks noChangeAspect="1"/>
          </p:cNvPicPr>
          <p:nvPr/>
        </p:nvPicPr>
        <p:blipFill>
          <a:blip r:embed="rId7"/>
          <a:stretch>
            <a:fillRect/>
          </a:stretch>
        </p:blipFill>
        <p:spPr>
          <a:xfrm>
            <a:off x="2501642" y="5555402"/>
            <a:ext cx="2330856" cy="170232"/>
          </a:xfrm>
          <a:prstGeom prst="rect">
            <a:avLst/>
          </a:prstGeom>
        </p:spPr>
      </p:pic>
      <p:pic>
        <p:nvPicPr>
          <p:cNvPr id="12" name="Picture 11">
            <a:extLst>
              <a:ext uri="{FF2B5EF4-FFF2-40B4-BE49-F238E27FC236}">
                <a16:creationId xmlns:a16="http://schemas.microsoft.com/office/drawing/2014/main" id="{A8DA67B2-A3EC-4EFB-BF95-FC9D160054F3}"/>
              </a:ext>
            </a:extLst>
          </p:cNvPr>
          <p:cNvPicPr>
            <a:picLocks noChangeAspect="1"/>
          </p:cNvPicPr>
          <p:nvPr/>
        </p:nvPicPr>
        <p:blipFill>
          <a:blip r:embed="rId7"/>
          <a:stretch>
            <a:fillRect/>
          </a:stretch>
        </p:blipFill>
        <p:spPr>
          <a:xfrm>
            <a:off x="2430758" y="4152013"/>
            <a:ext cx="2330856" cy="127647"/>
          </a:xfrm>
          <a:prstGeom prst="rect">
            <a:avLst/>
          </a:prstGeom>
        </p:spPr>
      </p:pic>
      <p:pic>
        <p:nvPicPr>
          <p:cNvPr id="13" name="Picture 12">
            <a:extLst>
              <a:ext uri="{FF2B5EF4-FFF2-40B4-BE49-F238E27FC236}">
                <a16:creationId xmlns:a16="http://schemas.microsoft.com/office/drawing/2014/main" id="{43ED75B3-3ACA-48E4-8C3B-C052138870B3}"/>
              </a:ext>
            </a:extLst>
          </p:cNvPr>
          <p:cNvPicPr>
            <a:picLocks noChangeAspect="1"/>
          </p:cNvPicPr>
          <p:nvPr/>
        </p:nvPicPr>
        <p:blipFill>
          <a:blip r:embed="rId7"/>
          <a:stretch>
            <a:fillRect/>
          </a:stretch>
        </p:blipFill>
        <p:spPr>
          <a:xfrm>
            <a:off x="2365190" y="2994169"/>
            <a:ext cx="2330856" cy="127647"/>
          </a:xfrm>
          <a:prstGeom prst="rect">
            <a:avLst/>
          </a:prstGeom>
        </p:spPr>
      </p:pic>
      <p:pic>
        <p:nvPicPr>
          <p:cNvPr id="14" name="Picture 13">
            <a:extLst>
              <a:ext uri="{FF2B5EF4-FFF2-40B4-BE49-F238E27FC236}">
                <a16:creationId xmlns:a16="http://schemas.microsoft.com/office/drawing/2014/main" id="{72E5FA6C-CD31-4A52-9D8F-76A18E497FA7}"/>
              </a:ext>
            </a:extLst>
          </p:cNvPr>
          <p:cNvPicPr>
            <a:picLocks noChangeAspect="1"/>
          </p:cNvPicPr>
          <p:nvPr/>
        </p:nvPicPr>
        <p:blipFill>
          <a:blip r:embed="rId7"/>
          <a:stretch>
            <a:fillRect/>
          </a:stretch>
        </p:blipFill>
        <p:spPr>
          <a:xfrm>
            <a:off x="2501642" y="4546549"/>
            <a:ext cx="2330856" cy="127647"/>
          </a:xfrm>
          <a:prstGeom prst="rect">
            <a:avLst/>
          </a:prstGeom>
        </p:spPr>
      </p:pic>
      <p:pic>
        <p:nvPicPr>
          <p:cNvPr id="15" name="Picture 14">
            <a:extLst>
              <a:ext uri="{FF2B5EF4-FFF2-40B4-BE49-F238E27FC236}">
                <a16:creationId xmlns:a16="http://schemas.microsoft.com/office/drawing/2014/main" id="{268BBD49-71D0-4E3F-B62C-17322E153539}"/>
              </a:ext>
            </a:extLst>
          </p:cNvPr>
          <p:cNvPicPr>
            <a:picLocks noChangeAspect="1"/>
          </p:cNvPicPr>
          <p:nvPr/>
        </p:nvPicPr>
        <p:blipFill>
          <a:blip r:embed="rId7"/>
          <a:stretch>
            <a:fillRect/>
          </a:stretch>
        </p:blipFill>
        <p:spPr>
          <a:xfrm>
            <a:off x="2312028" y="5264916"/>
            <a:ext cx="2330856" cy="127647"/>
          </a:xfrm>
          <a:prstGeom prst="rect">
            <a:avLst/>
          </a:prstGeom>
        </p:spPr>
      </p:pic>
      <p:pic>
        <p:nvPicPr>
          <p:cNvPr id="6" name="Picture 5">
            <a:extLst>
              <a:ext uri="{FF2B5EF4-FFF2-40B4-BE49-F238E27FC236}">
                <a16:creationId xmlns:a16="http://schemas.microsoft.com/office/drawing/2014/main" id="{64FF1D98-8509-4F0D-B986-571F390F2F2C}"/>
              </a:ext>
            </a:extLst>
          </p:cNvPr>
          <p:cNvPicPr>
            <a:picLocks noChangeAspect="1"/>
          </p:cNvPicPr>
          <p:nvPr/>
        </p:nvPicPr>
        <p:blipFill>
          <a:blip r:embed="rId8"/>
          <a:stretch>
            <a:fillRect/>
          </a:stretch>
        </p:blipFill>
        <p:spPr>
          <a:xfrm>
            <a:off x="5309456" y="2993229"/>
            <a:ext cx="2186499" cy="127648"/>
          </a:xfrm>
          <a:prstGeom prst="rect">
            <a:avLst/>
          </a:prstGeom>
        </p:spPr>
      </p:pic>
      <p:pic>
        <p:nvPicPr>
          <p:cNvPr id="18" name="Picture 17">
            <a:extLst>
              <a:ext uri="{FF2B5EF4-FFF2-40B4-BE49-F238E27FC236}">
                <a16:creationId xmlns:a16="http://schemas.microsoft.com/office/drawing/2014/main" id="{51A525C8-5A04-40FD-AEC0-47AE92CD977D}"/>
              </a:ext>
            </a:extLst>
          </p:cNvPr>
          <p:cNvPicPr>
            <a:picLocks noChangeAspect="1"/>
          </p:cNvPicPr>
          <p:nvPr/>
        </p:nvPicPr>
        <p:blipFill>
          <a:blip r:embed="rId8"/>
          <a:stretch>
            <a:fillRect/>
          </a:stretch>
        </p:blipFill>
        <p:spPr>
          <a:xfrm>
            <a:off x="5488437" y="3418283"/>
            <a:ext cx="2186499" cy="127648"/>
          </a:xfrm>
          <a:prstGeom prst="rect">
            <a:avLst/>
          </a:prstGeom>
        </p:spPr>
      </p:pic>
      <p:pic>
        <p:nvPicPr>
          <p:cNvPr id="19" name="Picture 18">
            <a:extLst>
              <a:ext uri="{FF2B5EF4-FFF2-40B4-BE49-F238E27FC236}">
                <a16:creationId xmlns:a16="http://schemas.microsoft.com/office/drawing/2014/main" id="{88610EAA-F4E9-46B2-A0DB-A54585C4A702}"/>
              </a:ext>
            </a:extLst>
          </p:cNvPr>
          <p:cNvPicPr>
            <a:picLocks noChangeAspect="1"/>
          </p:cNvPicPr>
          <p:nvPr/>
        </p:nvPicPr>
        <p:blipFill>
          <a:blip r:embed="rId8"/>
          <a:stretch>
            <a:fillRect/>
          </a:stretch>
        </p:blipFill>
        <p:spPr>
          <a:xfrm>
            <a:off x="5605396" y="4157328"/>
            <a:ext cx="2186499" cy="127648"/>
          </a:xfrm>
          <a:prstGeom prst="rect">
            <a:avLst/>
          </a:prstGeom>
        </p:spPr>
      </p:pic>
      <p:pic>
        <p:nvPicPr>
          <p:cNvPr id="20" name="Picture 19">
            <a:extLst>
              <a:ext uri="{FF2B5EF4-FFF2-40B4-BE49-F238E27FC236}">
                <a16:creationId xmlns:a16="http://schemas.microsoft.com/office/drawing/2014/main" id="{2D9A3C8B-9DF0-4C0B-9146-3530100C7B3C}"/>
              </a:ext>
            </a:extLst>
          </p:cNvPr>
          <p:cNvPicPr>
            <a:picLocks noChangeAspect="1"/>
          </p:cNvPicPr>
          <p:nvPr/>
        </p:nvPicPr>
        <p:blipFill>
          <a:blip r:embed="rId8"/>
          <a:stretch>
            <a:fillRect/>
          </a:stretch>
        </p:blipFill>
        <p:spPr>
          <a:xfrm>
            <a:off x="5674507" y="4830683"/>
            <a:ext cx="2186499" cy="127648"/>
          </a:xfrm>
          <a:prstGeom prst="rect">
            <a:avLst/>
          </a:prstGeom>
        </p:spPr>
      </p:pic>
      <p:pic>
        <p:nvPicPr>
          <p:cNvPr id="21" name="Picture 20">
            <a:extLst>
              <a:ext uri="{FF2B5EF4-FFF2-40B4-BE49-F238E27FC236}">
                <a16:creationId xmlns:a16="http://schemas.microsoft.com/office/drawing/2014/main" id="{AD341ACE-4037-4827-B567-58CA0C833D43}"/>
              </a:ext>
            </a:extLst>
          </p:cNvPr>
          <p:cNvPicPr>
            <a:picLocks noChangeAspect="1"/>
          </p:cNvPicPr>
          <p:nvPr/>
        </p:nvPicPr>
        <p:blipFill>
          <a:blip r:embed="rId8"/>
          <a:stretch>
            <a:fillRect/>
          </a:stretch>
        </p:blipFill>
        <p:spPr>
          <a:xfrm>
            <a:off x="5536284" y="5585510"/>
            <a:ext cx="2186499" cy="127648"/>
          </a:xfrm>
          <a:prstGeom prst="rect">
            <a:avLst/>
          </a:prstGeom>
        </p:spPr>
      </p:pic>
      <p:pic>
        <p:nvPicPr>
          <p:cNvPr id="22" name="Picture 21">
            <a:extLst>
              <a:ext uri="{FF2B5EF4-FFF2-40B4-BE49-F238E27FC236}">
                <a16:creationId xmlns:a16="http://schemas.microsoft.com/office/drawing/2014/main" id="{E1F498D2-DCC6-4C63-97F2-9A9391BF395A}"/>
              </a:ext>
            </a:extLst>
          </p:cNvPr>
          <p:cNvPicPr>
            <a:picLocks noChangeAspect="1"/>
          </p:cNvPicPr>
          <p:nvPr/>
        </p:nvPicPr>
        <p:blipFill>
          <a:blip r:embed="rId8"/>
          <a:stretch>
            <a:fillRect/>
          </a:stretch>
        </p:blipFill>
        <p:spPr>
          <a:xfrm>
            <a:off x="5488436" y="3741688"/>
            <a:ext cx="2186499" cy="127648"/>
          </a:xfrm>
          <a:prstGeom prst="rect">
            <a:avLst/>
          </a:prstGeom>
        </p:spPr>
      </p:pic>
      <p:pic>
        <p:nvPicPr>
          <p:cNvPr id="23" name="Picture 22">
            <a:extLst>
              <a:ext uri="{FF2B5EF4-FFF2-40B4-BE49-F238E27FC236}">
                <a16:creationId xmlns:a16="http://schemas.microsoft.com/office/drawing/2014/main" id="{0A94A675-B839-4BC7-86A6-6873B2556E9A}"/>
              </a:ext>
            </a:extLst>
          </p:cNvPr>
          <p:cNvPicPr>
            <a:picLocks noChangeAspect="1"/>
          </p:cNvPicPr>
          <p:nvPr/>
        </p:nvPicPr>
        <p:blipFill>
          <a:blip r:embed="rId9"/>
          <a:stretch>
            <a:fillRect/>
          </a:stretch>
        </p:blipFill>
        <p:spPr>
          <a:xfrm>
            <a:off x="8300041" y="2989919"/>
            <a:ext cx="1117198" cy="226429"/>
          </a:xfrm>
          <a:prstGeom prst="rect">
            <a:avLst/>
          </a:prstGeom>
        </p:spPr>
      </p:pic>
      <p:pic>
        <p:nvPicPr>
          <p:cNvPr id="24" name="Picture 23">
            <a:extLst>
              <a:ext uri="{FF2B5EF4-FFF2-40B4-BE49-F238E27FC236}">
                <a16:creationId xmlns:a16="http://schemas.microsoft.com/office/drawing/2014/main" id="{D980BE3D-96E3-475E-ADB9-E02A7A942F7A}"/>
              </a:ext>
            </a:extLst>
          </p:cNvPr>
          <p:cNvPicPr>
            <a:picLocks noChangeAspect="1"/>
          </p:cNvPicPr>
          <p:nvPr/>
        </p:nvPicPr>
        <p:blipFill>
          <a:blip r:embed="rId9"/>
          <a:stretch>
            <a:fillRect/>
          </a:stretch>
        </p:blipFill>
        <p:spPr>
          <a:xfrm>
            <a:off x="8090933" y="3340683"/>
            <a:ext cx="1760131" cy="170232"/>
          </a:xfrm>
          <a:prstGeom prst="rect">
            <a:avLst/>
          </a:prstGeom>
        </p:spPr>
      </p:pic>
      <p:pic>
        <p:nvPicPr>
          <p:cNvPr id="25" name="Picture 24">
            <a:extLst>
              <a:ext uri="{FF2B5EF4-FFF2-40B4-BE49-F238E27FC236}">
                <a16:creationId xmlns:a16="http://schemas.microsoft.com/office/drawing/2014/main" id="{7BE4BD39-E739-424F-B3E0-6E1024516A1C}"/>
              </a:ext>
            </a:extLst>
          </p:cNvPr>
          <p:cNvPicPr>
            <a:picLocks noChangeAspect="1"/>
          </p:cNvPicPr>
          <p:nvPr/>
        </p:nvPicPr>
        <p:blipFill>
          <a:blip r:embed="rId9"/>
          <a:stretch>
            <a:fillRect/>
          </a:stretch>
        </p:blipFill>
        <p:spPr>
          <a:xfrm>
            <a:off x="8090933" y="4077500"/>
            <a:ext cx="1760131" cy="170232"/>
          </a:xfrm>
          <a:prstGeom prst="rect">
            <a:avLst/>
          </a:prstGeom>
        </p:spPr>
      </p:pic>
      <p:pic>
        <p:nvPicPr>
          <p:cNvPr id="26" name="Picture 25">
            <a:extLst>
              <a:ext uri="{FF2B5EF4-FFF2-40B4-BE49-F238E27FC236}">
                <a16:creationId xmlns:a16="http://schemas.microsoft.com/office/drawing/2014/main" id="{E2FEB146-2F44-49BD-BB66-27578B17D7BC}"/>
              </a:ext>
            </a:extLst>
          </p:cNvPr>
          <p:cNvPicPr>
            <a:picLocks noChangeAspect="1"/>
          </p:cNvPicPr>
          <p:nvPr/>
        </p:nvPicPr>
        <p:blipFill>
          <a:blip r:embed="rId9"/>
          <a:stretch>
            <a:fillRect/>
          </a:stretch>
        </p:blipFill>
        <p:spPr>
          <a:xfrm>
            <a:off x="8090933" y="4788099"/>
            <a:ext cx="1760131" cy="170232"/>
          </a:xfrm>
          <a:prstGeom prst="rect">
            <a:avLst/>
          </a:prstGeom>
        </p:spPr>
      </p:pic>
      <p:pic>
        <p:nvPicPr>
          <p:cNvPr id="27" name="Picture 26">
            <a:extLst>
              <a:ext uri="{FF2B5EF4-FFF2-40B4-BE49-F238E27FC236}">
                <a16:creationId xmlns:a16="http://schemas.microsoft.com/office/drawing/2014/main" id="{1B1ECE01-2245-4263-BDBF-7A889A3C21F5}"/>
              </a:ext>
            </a:extLst>
          </p:cNvPr>
          <p:cNvPicPr>
            <a:picLocks noChangeAspect="1"/>
          </p:cNvPicPr>
          <p:nvPr/>
        </p:nvPicPr>
        <p:blipFill>
          <a:blip r:embed="rId9"/>
          <a:stretch>
            <a:fillRect/>
          </a:stretch>
        </p:blipFill>
        <p:spPr>
          <a:xfrm>
            <a:off x="8412399" y="3738789"/>
            <a:ext cx="1117198" cy="170233"/>
          </a:xfrm>
          <a:prstGeom prst="rect">
            <a:avLst/>
          </a:prstGeom>
        </p:spPr>
      </p:pic>
      <p:pic>
        <p:nvPicPr>
          <p:cNvPr id="28" name="Picture 27">
            <a:extLst>
              <a:ext uri="{FF2B5EF4-FFF2-40B4-BE49-F238E27FC236}">
                <a16:creationId xmlns:a16="http://schemas.microsoft.com/office/drawing/2014/main" id="{8235FEDE-EA45-4299-B798-EBD27E1926F6}"/>
              </a:ext>
            </a:extLst>
          </p:cNvPr>
          <p:cNvPicPr>
            <a:picLocks noChangeAspect="1"/>
          </p:cNvPicPr>
          <p:nvPr/>
        </p:nvPicPr>
        <p:blipFill>
          <a:blip r:embed="rId9"/>
          <a:stretch>
            <a:fillRect/>
          </a:stretch>
        </p:blipFill>
        <p:spPr>
          <a:xfrm>
            <a:off x="8412399" y="4496814"/>
            <a:ext cx="1117198" cy="170233"/>
          </a:xfrm>
          <a:prstGeom prst="rect">
            <a:avLst/>
          </a:prstGeom>
        </p:spPr>
      </p:pic>
      <p:pic>
        <p:nvPicPr>
          <p:cNvPr id="29" name="Picture 28">
            <a:extLst>
              <a:ext uri="{FF2B5EF4-FFF2-40B4-BE49-F238E27FC236}">
                <a16:creationId xmlns:a16="http://schemas.microsoft.com/office/drawing/2014/main" id="{59419637-23E8-4621-A651-3A27647D016B}"/>
              </a:ext>
            </a:extLst>
          </p:cNvPr>
          <p:cNvPicPr>
            <a:picLocks noChangeAspect="1"/>
          </p:cNvPicPr>
          <p:nvPr/>
        </p:nvPicPr>
        <p:blipFill>
          <a:blip r:embed="rId9"/>
          <a:stretch>
            <a:fillRect/>
          </a:stretch>
        </p:blipFill>
        <p:spPr>
          <a:xfrm>
            <a:off x="8458473" y="5245864"/>
            <a:ext cx="1117198" cy="170233"/>
          </a:xfrm>
          <a:prstGeom prst="rect">
            <a:avLst/>
          </a:prstGeom>
        </p:spPr>
      </p:pic>
      <p:pic>
        <p:nvPicPr>
          <p:cNvPr id="30" name="Picture 29">
            <a:extLst>
              <a:ext uri="{FF2B5EF4-FFF2-40B4-BE49-F238E27FC236}">
                <a16:creationId xmlns:a16="http://schemas.microsoft.com/office/drawing/2014/main" id="{E693EED1-293C-4C3D-BF89-C0B4799F764A}"/>
              </a:ext>
            </a:extLst>
          </p:cNvPr>
          <p:cNvPicPr>
            <a:picLocks noChangeAspect="1"/>
          </p:cNvPicPr>
          <p:nvPr/>
        </p:nvPicPr>
        <p:blipFill>
          <a:blip r:embed="rId9"/>
          <a:stretch>
            <a:fillRect/>
          </a:stretch>
        </p:blipFill>
        <p:spPr>
          <a:xfrm>
            <a:off x="8090932" y="5585509"/>
            <a:ext cx="1760131" cy="158953"/>
          </a:xfrm>
          <a:prstGeom prst="rect">
            <a:avLst/>
          </a:prstGeom>
        </p:spPr>
      </p:pic>
      <p:pic>
        <p:nvPicPr>
          <p:cNvPr id="31" name="Picture 30">
            <a:extLst>
              <a:ext uri="{FF2B5EF4-FFF2-40B4-BE49-F238E27FC236}">
                <a16:creationId xmlns:a16="http://schemas.microsoft.com/office/drawing/2014/main" id="{3D77BDD9-EAAB-4E26-9DCB-4966EF815C6D}"/>
              </a:ext>
            </a:extLst>
          </p:cNvPr>
          <p:cNvPicPr>
            <a:picLocks noChangeAspect="1"/>
          </p:cNvPicPr>
          <p:nvPr/>
        </p:nvPicPr>
        <p:blipFill>
          <a:blip r:embed="rId9"/>
          <a:stretch>
            <a:fillRect/>
          </a:stretch>
        </p:blipFill>
        <p:spPr>
          <a:xfrm>
            <a:off x="8458473" y="5961160"/>
            <a:ext cx="1117198" cy="170233"/>
          </a:xfrm>
          <a:prstGeom prst="rect">
            <a:avLst/>
          </a:prstGeom>
        </p:spPr>
      </p:pic>
      <p:pic>
        <p:nvPicPr>
          <p:cNvPr id="32" name="Picture 31">
            <a:extLst>
              <a:ext uri="{FF2B5EF4-FFF2-40B4-BE49-F238E27FC236}">
                <a16:creationId xmlns:a16="http://schemas.microsoft.com/office/drawing/2014/main" id="{495E7BD4-040F-43B4-BDD6-E8AC94291E66}"/>
              </a:ext>
            </a:extLst>
          </p:cNvPr>
          <p:cNvPicPr>
            <a:picLocks noChangeAspect="1"/>
          </p:cNvPicPr>
          <p:nvPr/>
        </p:nvPicPr>
        <p:blipFill>
          <a:blip r:embed="rId9"/>
          <a:stretch>
            <a:fillRect/>
          </a:stretch>
        </p:blipFill>
        <p:spPr>
          <a:xfrm>
            <a:off x="8090932" y="6292058"/>
            <a:ext cx="1760131" cy="158953"/>
          </a:xfrm>
          <a:prstGeom prst="rect">
            <a:avLst/>
          </a:prstGeom>
        </p:spPr>
      </p:pic>
      <p:pic>
        <p:nvPicPr>
          <p:cNvPr id="33" name="Picture 32">
            <a:extLst>
              <a:ext uri="{FF2B5EF4-FFF2-40B4-BE49-F238E27FC236}">
                <a16:creationId xmlns:a16="http://schemas.microsoft.com/office/drawing/2014/main" id="{A7FE6DD2-2C94-4446-9610-5625AF6B2413}"/>
              </a:ext>
            </a:extLst>
          </p:cNvPr>
          <p:cNvPicPr>
            <a:picLocks noChangeAspect="1"/>
          </p:cNvPicPr>
          <p:nvPr/>
        </p:nvPicPr>
        <p:blipFill>
          <a:blip r:embed="rId10"/>
          <a:stretch>
            <a:fillRect/>
          </a:stretch>
        </p:blipFill>
        <p:spPr>
          <a:xfrm>
            <a:off x="5750911" y="4490148"/>
            <a:ext cx="1489861" cy="184048"/>
          </a:xfrm>
          <a:prstGeom prst="rect">
            <a:avLst/>
          </a:prstGeom>
        </p:spPr>
      </p:pic>
      <p:pic>
        <p:nvPicPr>
          <p:cNvPr id="35" name="Picture 34">
            <a:extLst>
              <a:ext uri="{FF2B5EF4-FFF2-40B4-BE49-F238E27FC236}">
                <a16:creationId xmlns:a16="http://schemas.microsoft.com/office/drawing/2014/main" id="{8AC4142B-FE6F-41B1-8D39-B575728DFC5C}"/>
              </a:ext>
            </a:extLst>
          </p:cNvPr>
          <p:cNvPicPr>
            <a:picLocks noChangeAspect="1"/>
          </p:cNvPicPr>
          <p:nvPr/>
        </p:nvPicPr>
        <p:blipFill>
          <a:blip r:embed="rId10"/>
          <a:stretch>
            <a:fillRect/>
          </a:stretch>
        </p:blipFill>
        <p:spPr>
          <a:xfrm>
            <a:off x="5810322" y="5209351"/>
            <a:ext cx="1489861" cy="184048"/>
          </a:xfrm>
          <a:prstGeom prst="rect">
            <a:avLst/>
          </a:prstGeom>
        </p:spPr>
      </p:pic>
      <p:pic>
        <p:nvPicPr>
          <p:cNvPr id="36" name="Picture 35">
            <a:extLst>
              <a:ext uri="{FF2B5EF4-FFF2-40B4-BE49-F238E27FC236}">
                <a16:creationId xmlns:a16="http://schemas.microsoft.com/office/drawing/2014/main" id="{600CD02D-59BF-4979-9D64-ED9EDB4D6E28}"/>
              </a:ext>
            </a:extLst>
          </p:cNvPr>
          <p:cNvPicPr>
            <a:picLocks noChangeAspect="1"/>
          </p:cNvPicPr>
          <p:nvPr/>
        </p:nvPicPr>
        <p:blipFill>
          <a:blip r:embed="rId11"/>
          <a:stretch>
            <a:fillRect/>
          </a:stretch>
        </p:blipFill>
        <p:spPr>
          <a:xfrm>
            <a:off x="10221325" y="2994731"/>
            <a:ext cx="876300" cy="219075"/>
          </a:xfrm>
          <a:prstGeom prst="rect">
            <a:avLst/>
          </a:prstGeom>
        </p:spPr>
      </p:pic>
      <p:pic>
        <p:nvPicPr>
          <p:cNvPr id="37" name="Picture 36">
            <a:extLst>
              <a:ext uri="{FF2B5EF4-FFF2-40B4-BE49-F238E27FC236}">
                <a16:creationId xmlns:a16="http://schemas.microsoft.com/office/drawing/2014/main" id="{91026415-8A52-4DCC-87F9-4A0A45C81A62}"/>
              </a:ext>
            </a:extLst>
          </p:cNvPr>
          <p:cNvPicPr>
            <a:picLocks noChangeAspect="1"/>
          </p:cNvPicPr>
          <p:nvPr/>
        </p:nvPicPr>
        <p:blipFill>
          <a:blip r:embed="rId11"/>
          <a:stretch>
            <a:fillRect/>
          </a:stretch>
        </p:blipFill>
        <p:spPr>
          <a:xfrm>
            <a:off x="10232948" y="3759798"/>
            <a:ext cx="876300" cy="185911"/>
          </a:xfrm>
          <a:prstGeom prst="rect">
            <a:avLst/>
          </a:prstGeom>
        </p:spPr>
      </p:pic>
      <p:pic>
        <p:nvPicPr>
          <p:cNvPr id="38" name="Picture 37">
            <a:extLst>
              <a:ext uri="{FF2B5EF4-FFF2-40B4-BE49-F238E27FC236}">
                <a16:creationId xmlns:a16="http://schemas.microsoft.com/office/drawing/2014/main" id="{E6C1B65B-216A-4C15-99E3-5CCF9B079E4F}"/>
              </a:ext>
            </a:extLst>
          </p:cNvPr>
          <p:cNvPicPr>
            <a:picLocks noChangeAspect="1"/>
          </p:cNvPicPr>
          <p:nvPr/>
        </p:nvPicPr>
        <p:blipFill>
          <a:blip r:embed="rId11"/>
          <a:stretch>
            <a:fillRect/>
          </a:stretch>
        </p:blipFill>
        <p:spPr>
          <a:xfrm>
            <a:off x="10268058" y="4451403"/>
            <a:ext cx="876300" cy="219075"/>
          </a:xfrm>
          <a:prstGeom prst="rect">
            <a:avLst/>
          </a:prstGeom>
        </p:spPr>
      </p:pic>
      <p:pic>
        <p:nvPicPr>
          <p:cNvPr id="39" name="Picture 38">
            <a:extLst>
              <a:ext uri="{FF2B5EF4-FFF2-40B4-BE49-F238E27FC236}">
                <a16:creationId xmlns:a16="http://schemas.microsoft.com/office/drawing/2014/main" id="{76BC1BEA-E0B3-4B50-AFCA-4AED0EEB4DAB}"/>
              </a:ext>
            </a:extLst>
          </p:cNvPr>
          <p:cNvPicPr>
            <a:picLocks noChangeAspect="1"/>
          </p:cNvPicPr>
          <p:nvPr/>
        </p:nvPicPr>
        <p:blipFill>
          <a:blip r:embed="rId11"/>
          <a:stretch>
            <a:fillRect/>
          </a:stretch>
        </p:blipFill>
        <p:spPr>
          <a:xfrm>
            <a:off x="10153077" y="5221442"/>
            <a:ext cx="876300" cy="219075"/>
          </a:xfrm>
          <a:prstGeom prst="rect">
            <a:avLst/>
          </a:prstGeom>
        </p:spPr>
      </p:pic>
      <p:pic>
        <p:nvPicPr>
          <p:cNvPr id="40" name="Picture 39">
            <a:extLst>
              <a:ext uri="{FF2B5EF4-FFF2-40B4-BE49-F238E27FC236}">
                <a16:creationId xmlns:a16="http://schemas.microsoft.com/office/drawing/2014/main" id="{17E752A8-2E7A-4A3E-814B-04B955261AF6}"/>
              </a:ext>
            </a:extLst>
          </p:cNvPr>
          <p:cNvPicPr>
            <a:picLocks noChangeAspect="1"/>
          </p:cNvPicPr>
          <p:nvPr/>
        </p:nvPicPr>
        <p:blipFill>
          <a:blip r:embed="rId11"/>
          <a:stretch>
            <a:fillRect/>
          </a:stretch>
        </p:blipFill>
        <p:spPr>
          <a:xfrm>
            <a:off x="10232948" y="5961160"/>
            <a:ext cx="876300" cy="219075"/>
          </a:xfrm>
          <a:prstGeom prst="rect">
            <a:avLst/>
          </a:prstGeom>
        </p:spPr>
      </p:pic>
      <p:pic>
        <p:nvPicPr>
          <p:cNvPr id="41" name="Picture 40">
            <a:extLst>
              <a:ext uri="{FF2B5EF4-FFF2-40B4-BE49-F238E27FC236}">
                <a16:creationId xmlns:a16="http://schemas.microsoft.com/office/drawing/2014/main" id="{1384F4DE-1FBB-4C78-8C30-A605B2458F4C}"/>
              </a:ext>
            </a:extLst>
          </p:cNvPr>
          <p:cNvPicPr>
            <a:picLocks noChangeAspect="1"/>
          </p:cNvPicPr>
          <p:nvPr/>
        </p:nvPicPr>
        <p:blipFill>
          <a:blip r:embed="rId11"/>
          <a:stretch>
            <a:fillRect/>
          </a:stretch>
        </p:blipFill>
        <p:spPr>
          <a:xfrm>
            <a:off x="9996268" y="3340684"/>
            <a:ext cx="1465629" cy="204397"/>
          </a:xfrm>
          <a:prstGeom prst="rect">
            <a:avLst/>
          </a:prstGeom>
        </p:spPr>
      </p:pic>
      <p:pic>
        <p:nvPicPr>
          <p:cNvPr id="42" name="Picture 41">
            <a:extLst>
              <a:ext uri="{FF2B5EF4-FFF2-40B4-BE49-F238E27FC236}">
                <a16:creationId xmlns:a16="http://schemas.microsoft.com/office/drawing/2014/main" id="{EA0E3FB5-2C53-402E-AE55-1BEE749B0A64}"/>
              </a:ext>
            </a:extLst>
          </p:cNvPr>
          <p:cNvPicPr>
            <a:picLocks noChangeAspect="1"/>
          </p:cNvPicPr>
          <p:nvPr/>
        </p:nvPicPr>
        <p:blipFill>
          <a:blip r:embed="rId11"/>
          <a:stretch>
            <a:fillRect/>
          </a:stretch>
        </p:blipFill>
        <p:spPr>
          <a:xfrm>
            <a:off x="9938283" y="4076358"/>
            <a:ext cx="1465629" cy="204397"/>
          </a:xfrm>
          <a:prstGeom prst="rect">
            <a:avLst/>
          </a:prstGeom>
        </p:spPr>
      </p:pic>
      <p:pic>
        <p:nvPicPr>
          <p:cNvPr id="43" name="Picture 42">
            <a:extLst>
              <a:ext uri="{FF2B5EF4-FFF2-40B4-BE49-F238E27FC236}">
                <a16:creationId xmlns:a16="http://schemas.microsoft.com/office/drawing/2014/main" id="{A7A46C4A-A6B2-4824-B7F8-8202B559158D}"/>
              </a:ext>
            </a:extLst>
          </p:cNvPr>
          <p:cNvPicPr>
            <a:picLocks noChangeAspect="1"/>
          </p:cNvPicPr>
          <p:nvPr/>
        </p:nvPicPr>
        <p:blipFill>
          <a:blip r:embed="rId11"/>
          <a:stretch>
            <a:fillRect/>
          </a:stretch>
        </p:blipFill>
        <p:spPr>
          <a:xfrm>
            <a:off x="9938283" y="6310884"/>
            <a:ext cx="1523614" cy="140128"/>
          </a:xfrm>
          <a:prstGeom prst="rect">
            <a:avLst/>
          </a:prstGeom>
        </p:spPr>
      </p:pic>
      <p:sp>
        <p:nvSpPr>
          <p:cNvPr id="44" name="Title 16">
            <a:extLst>
              <a:ext uri="{FF2B5EF4-FFF2-40B4-BE49-F238E27FC236}">
                <a16:creationId xmlns:a16="http://schemas.microsoft.com/office/drawing/2014/main" id="{E298FF49-3F50-48F2-8370-E4F1097D45EC}"/>
              </a:ext>
            </a:extLst>
          </p:cNvPr>
          <p:cNvSpPr txBox="1">
            <a:spLocks/>
          </p:cNvSpPr>
          <p:nvPr/>
        </p:nvSpPr>
        <p:spPr>
          <a:xfrm>
            <a:off x="2365190" y="2184898"/>
            <a:ext cx="215663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IT Breakout Sessions</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MPR 2</a:t>
            </a:r>
          </a:p>
        </p:txBody>
      </p:sp>
      <p:sp>
        <p:nvSpPr>
          <p:cNvPr id="45" name="Title 16">
            <a:extLst>
              <a:ext uri="{FF2B5EF4-FFF2-40B4-BE49-F238E27FC236}">
                <a16:creationId xmlns:a16="http://schemas.microsoft.com/office/drawing/2014/main" id="{BA2E36B5-72AC-4E65-99AB-5AE6C28FFD59}"/>
              </a:ext>
            </a:extLst>
          </p:cNvPr>
          <p:cNvSpPr txBox="1">
            <a:spLocks/>
          </p:cNvSpPr>
          <p:nvPr/>
        </p:nvSpPr>
        <p:spPr>
          <a:xfrm>
            <a:off x="5503366" y="2156840"/>
            <a:ext cx="215663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Developer Sessions</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MPR 1</a:t>
            </a:r>
          </a:p>
        </p:txBody>
      </p:sp>
      <p:pic>
        <p:nvPicPr>
          <p:cNvPr id="46" name="Picture 45">
            <a:extLst>
              <a:ext uri="{FF2B5EF4-FFF2-40B4-BE49-F238E27FC236}">
                <a16:creationId xmlns:a16="http://schemas.microsoft.com/office/drawing/2014/main" id="{8C8EFF37-5A9F-4582-9DC6-C2C0C7D31271}"/>
              </a:ext>
            </a:extLst>
          </p:cNvPr>
          <p:cNvPicPr>
            <a:picLocks noChangeAspect="1"/>
          </p:cNvPicPr>
          <p:nvPr/>
        </p:nvPicPr>
        <p:blipFill>
          <a:blip r:embed="rId11"/>
          <a:stretch>
            <a:fillRect/>
          </a:stretch>
        </p:blipFill>
        <p:spPr>
          <a:xfrm>
            <a:off x="9909290" y="5589379"/>
            <a:ext cx="1523614" cy="140128"/>
          </a:xfrm>
          <a:prstGeom prst="rect">
            <a:avLst/>
          </a:prstGeom>
        </p:spPr>
      </p:pic>
      <p:pic>
        <p:nvPicPr>
          <p:cNvPr id="47" name="Picture 46">
            <a:extLst>
              <a:ext uri="{FF2B5EF4-FFF2-40B4-BE49-F238E27FC236}">
                <a16:creationId xmlns:a16="http://schemas.microsoft.com/office/drawing/2014/main" id="{5198CBC9-AE8D-480A-B7D5-488356BC3676}"/>
              </a:ext>
            </a:extLst>
          </p:cNvPr>
          <p:cNvPicPr>
            <a:picLocks noChangeAspect="1"/>
          </p:cNvPicPr>
          <p:nvPr/>
        </p:nvPicPr>
        <p:blipFill>
          <a:blip r:embed="rId11"/>
          <a:stretch>
            <a:fillRect/>
          </a:stretch>
        </p:blipFill>
        <p:spPr>
          <a:xfrm>
            <a:off x="9935290" y="4841126"/>
            <a:ext cx="1523614" cy="140128"/>
          </a:xfrm>
          <a:prstGeom prst="rect">
            <a:avLst/>
          </a:prstGeom>
        </p:spPr>
      </p:pic>
      <p:sp>
        <p:nvSpPr>
          <p:cNvPr id="51" name="Title 16">
            <a:extLst>
              <a:ext uri="{FF2B5EF4-FFF2-40B4-BE49-F238E27FC236}">
                <a16:creationId xmlns:a16="http://schemas.microsoft.com/office/drawing/2014/main" id="{97E3222C-844B-4EF0-B2EF-B6830722AF99}"/>
              </a:ext>
            </a:extLst>
          </p:cNvPr>
          <p:cNvSpPr txBox="1">
            <a:spLocks/>
          </p:cNvSpPr>
          <p:nvPr/>
        </p:nvSpPr>
        <p:spPr>
          <a:xfrm>
            <a:off x="7886924" y="1894074"/>
            <a:ext cx="204836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Security Immersion Experience</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Wynnewood </a:t>
            </a:r>
            <a:r>
              <a:rPr kumimoji="0" lang="en-US" sz="12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(1</a:t>
            </a:r>
            <a:r>
              <a:rPr kumimoji="0" lang="en-US" sz="1200" b="0" i="0" u="none" strike="noStrike" kern="1200" cap="none" spc="-50" normalizeH="0" baseline="30000" noProof="0" dirty="0">
                <a:ln w="3175">
                  <a:noFill/>
                </a:ln>
                <a:solidFill>
                  <a:srgbClr val="0000CC"/>
                </a:solidFill>
                <a:effectLst/>
                <a:uLnTx/>
                <a:uFillTx/>
                <a:latin typeface="Segoe UI Semibold"/>
                <a:ea typeface="+mn-ea"/>
                <a:cs typeface="Segoe UI" pitchFamily="34" charset="0"/>
              </a:rPr>
              <a:t>st</a:t>
            </a:r>
            <a:r>
              <a:rPr kumimoji="0" lang="en-US" sz="12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 Floor)</a:t>
            </a:r>
            <a:endPar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endParaRPr>
          </a:p>
        </p:txBody>
      </p:sp>
      <p:sp>
        <p:nvSpPr>
          <p:cNvPr id="52" name="Title 16">
            <a:extLst>
              <a:ext uri="{FF2B5EF4-FFF2-40B4-BE49-F238E27FC236}">
                <a16:creationId xmlns:a16="http://schemas.microsoft.com/office/drawing/2014/main" id="{DEADAA1C-571F-4E95-A03D-FF3FA4A9BB8C}"/>
              </a:ext>
            </a:extLst>
          </p:cNvPr>
          <p:cNvSpPr txBox="1">
            <a:spLocks/>
          </p:cNvSpPr>
          <p:nvPr/>
        </p:nvSpPr>
        <p:spPr>
          <a:xfrm>
            <a:off x="9746854" y="1902155"/>
            <a:ext cx="204836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Azure Immersion Experience</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Strafford </a:t>
            </a:r>
            <a:r>
              <a:rPr kumimoji="0" lang="en-US" sz="12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(1</a:t>
            </a:r>
            <a:r>
              <a:rPr kumimoji="0" lang="en-US" sz="1200" b="0" i="0" u="none" strike="noStrike" kern="1200" cap="none" spc="-50" normalizeH="0" baseline="30000" noProof="0" dirty="0">
                <a:ln w="3175">
                  <a:noFill/>
                </a:ln>
                <a:solidFill>
                  <a:srgbClr val="0000CC"/>
                </a:solidFill>
                <a:effectLst/>
                <a:uLnTx/>
                <a:uFillTx/>
                <a:latin typeface="Segoe UI Semibold"/>
                <a:ea typeface="+mn-ea"/>
                <a:cs typeface="Segoe UI" pitchFamily="34" charset="0"/>
              </a:rPr>
              <a:t>st</a:t>
            </a:r>
            <a:r>
              <a:rPr kumimoji="0" lang="en-US" sz="1200" b="0" i="0" u="none" strike="noStrike" kern="1200" cap="none" spc="-50" normalizeH="0" baseline="0" noProof="0" dirty="0">
                <a:ln w="3175">
                  <a:noFill/>
                </a:ln>
                <a:solidFill>
                  <a:srgbClr val="0000CC"/>
                </a:solidFill>
                <a:effectLst/>
                <a:uLnTx/>
                <a:uFillTx/>
                <a:latin typeface="Segoe UI Semibold"/>
                <a:ea typeface="+mn-ea"/>
                <a:cs typeface="Segoe UI" pitchFamily="34" charset="0"/>
              </a:rPr>
              <a:t> Floor)</a:t>
            </a:r>
            <a:endParaRPr kumimoji="0" lang="en-US" sz="1600" b="0" i="0" u="none" strike="noStrike" kern="1200" cap="none" spc="-50" normalizeH="0" baseline="0" noProof="0" dirty="0">
              <a:ln w="3175">
                <a:noFill/>
              </a:ln>
              <a:solidFill>
                <a:srgbClr val="0000CC"/>
              </a:solidFill>
              <a:effectLst/>
              <a:uLnTx/>
              <a:uFillTx/>
              <a:latin typeface="Segoe UI Semibold"/>
              <a:ea typeface="+mn-ea"/>
              <a:cs typeface="Segoe UI" pitchFamily="34" charset="0"/>
            </a:endParaRPr>
          </a:p>
        </p:txBody>
      </p:sp>
      <p:sp>
        <p:nvSpPr>
          <p:cNvPr id="4" name="Rectangle 3">
            <a:extLst>
              <a:ext uri="{FF2B5EF4-FFF2-40B4-BE49-F238E27FC236}">
                <a16:creationId xmlns:a16="http://schemas.microsoft.com/office/drawing/2014/main" id="{09679D2B-AFF0-4B9F-9069-C1FE263BA947}"/>
              </a:ext>
            </a:extLst>
          </p:cNvPr>
          <p:cNvSpPr/>
          <p:nvPr/>
        </p:nvSpPr>
        <p:spPr bwMode="auto">
          <a:xfrm>
            <a:off x="4920792" y="3638746"/>
            <a:ext cx="3227139" cy="726711"/>
          </a:xfrm>
          <a:prstGeom prst="rect">
            <a:avLst/>
          </a:prstGeom>
          <a:solidFill>
            <a:schemeClr val="accent4">
              <a:alpha val="37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02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8A63-2294-4A8F-A227-48CE58866BB4}"/>
              </a:ext>
            </a:extLst>
          </p:cNvPr>
          <p:cNvSpPr>
            <a:spLocks noGrp="1"/>
          </p:cNvSpPr>
          <p:nvPr>
            <p:ph type="title"/>
          </p:nvPr>
        </p:nvSpPr>
        <p:spPr>
          <a:xfrm>
            <a:off x="838200" y="365125"/>
            <a:ext cx="5861180" cy="1325563"/>
          </a:xfrm>
        </p:spPr>
        <p:txBody>
          <a:bodyPr/>
          <a:lstStyle/>
          <a:p>
            <a:r>
              <a:rPr lang="en-US" dirty="0" err="1"/>
              <a:t>AIOps</a:t>
            </a:r>
            <a:r>
              <a:rPr lang="en-US" dirty="0"/>
              <a:t>/</a:t>
            </a:r>
            <a:r>
              <a:rPr lang="en-US" dirty="0" err="1"/>
              <a:t>MLOps</a:t>
            </a:r>
            <a:endParaRPr lang="en-US" dirty="0"/>
          </a:p>
        </p:txBody>
      </p:sp>
      <p:sp>
        <p:nvSpPr>
          <p:cNvPr id="3" name="Date Placeholder 2">
            <a:extLst>
              <a:ext uri="{FF2B5EF4-FFF2-40B4-BE49-F238E27FC236}">
                <a16:creationId xmlns:a16="http://schemas.microsoft.com/office/drawing/2014/main" id="{EF8C1871-67A5-4DAF-8D98-A2EBA6796C61}"/>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040A28F4-D940-41E5-851C-ACEF15708BD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2/27/2019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4E3C662-ED1D-4F29-ADD9-7BA3C78BFDF2}"/>
              </a:ext>
            </a:extLst>
          </p:cNvPr>
          <p:cNvSpPr>
            <a:spLocks noGrp="1"/>
          </p:cNvSpPr>
          <p:nvPr>
            <p:ph type="ftr" sz="quarter" idx="11"/>
          </p:nvPr>
        </p:nvSpPr>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0F40DE8-B00E-45F2-A98D-1A764620AEF6}"/>
              </a:ext>
            </a:extLst>
          </p:cNvPr>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A04986-A44D-42E8-B722-A19F6E69D47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046F145-4C1E-4AD9-83E6-F2131F41172A}"/>
              </a:ext>
            </a:extLst>
          </p:cNvPr>
          <p:cNvPicPr>
            <a:picLocks noChangeAspect="1"/>
          </p:cNvPicPr>
          <p:nvPr/>
        </p:nvPicPr>
        <p:blipFill>
          <a:blip r:embed="rId2"/>
          <a:stretch>
            <a:fillRect/>
          </a:stretch>
        </p:blipFill>
        <p:spPr>
          <a:xfrm>
            <a:off x="4497120" y="365125"/>
            <a:ext cx="7461570" cy="6492875"/>
          </a:xfrm>
          <a:prstGeom prst="rect">
            <a:avLst/>
          </a:prstGeom>
        </p:spPr>
      </p:pic>
    </p:spTree>
    <p:extLst>
      <p:ext uri="{BB962C8B-B14F-4D97-AF65-F5344CB8AC3E}">
        <p14:creationId xmlns:p14="http://schemas.microsoft.com/office/powerpoint/2010/main" val="2809999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E2FB17A-3B12-4BB8-BFA5-4EE950B9F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54" y="0"/>
            <a:ext cx="9714292" cy="6858000"/>
          </a:xfrm>
          <a:prstGeom prst="rect">
            <a:avLst/>
          </a:prstGeom>
        </p:spPr>
      </p:pic>
      <p:sp>
        <p:nvSpPr>
          <p:cNvPr id="2" name="Title 1">
            <a:extLst>
              <a:ext uri="{FF2B5EF4-FFF2-40B4-BE49-F238E27FC236}">
                <a16:creationId xmlns:a16="http://schemas.microsoft.com/office/drawing/2014/main" id="{59C85DD4-C156-0140-8AFE-AE129FA4858F}"/>
              </a:ext>
            </a:extLst>
          </p:cNvPr>
          <p:cNvSpPr>
            <a:spLocks noGrp="1"/>
          </p:cNvSpPr>
          <p:nvPr>
            <p:ph type="title"/>
          </p:nvPr>
        </p:nvSpPr>
        <p:spPr>
          <a:xfrm>
            <a:off x="0" y="0"/>
            <a:ext cx="10515600" cy="1325563"/>
          </a:xfrm>
        </p:spPr>
        <p:txBody>
          <a:bodyPr/>
          <a:lstStyle/>
          <a:p>
            <a:r>
              <a:rPr lang="en-US"/>
              <a:t>The Azure ML Deployment Pipeline</a:t>
            </a:r>
          </a:p>
        </p:txBody>
      </p:sp>
      <p:pic>
        <p:nvPicPr>
          <p:cNvPr id="3" name="Picture 2">
            <a:extLst>
              <a:ext uri="{FF2B5EF4-FFF2-40B4-BE49-F238E27FC236}">
                <a16:creationId xmlns:a16="http://schemas.microsoft.com/office/drawing/2014/main" id="{14D96203-4FDC-4AD8-BFBA-043E6AFE3AC9}"/>
              </a:ext>
            </a:extLst>
          </p:cNvPr>
          <p:cNvPicPr>
            <a:picLocks noChangeAspect="1"/>
          </p:cNvPicPr>
          <p:nvPr/>
        </p:nvPicPr>
        <p:blipFill>
          <a:blip r:embed="rId3"/>
          <a:stretch>
            <a:fillRect/>
          </a:stretch>
        </p:blipFill>
        <p:spPr>
          <a:xfrm>
            <a:off x="3894852" y="3020107"/>
            <a:ext cx="490536" cy="452436"/>
          </a:xfrm>
          <a:prstGeom prst="rect">
            <a:avLst/>
          </a:prstGeom>
        </p:spPr>
      </p:pic>
    </p:spTree>
    <p:extLst>
      <p:ext uri="{BB962C8B-B14F-4D97-AF65-F5344CB8AC3E}">
        <p14:creationId xmlns:p14="http://schemas.microsoft.com/office/powerpoint/2010/main" val="10028222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6D20-0605-F64C-8422-4E8EDF6C97BC}"/>
              </a:ext>
            </a:extLst>
          </p:cNvPr>
          <p:cNvSpPr>
            <a:spLocks noGrp="1"/>
          </p:cNvSpPr>
          <p:nvPr>
            <p:ph type="title"/>
          </p:nvPr>
        </p:nvSpPr>
        <p:spPr>
          <a:xfrm>
            <a:off x="838199" y="0"/>
            <a:ext cx="10515600" cy="1325563"/>
          </a:xfrm>
        </p:spPr>
        <p:txBody>
          <a:bodyPr>
            <a:normAutofit/>
          </a:bodyPr>
          <a:lstStyle/>
          <a:p>
            <a:r>
              <a:rPr lang="en-US" sz="4000"/>
              <a:t>Understanding the Edge: Heavy Edge vs Light Edge</a:t>
            </a:r>
          </a:p>
        </p:txBody>
      </p:sp>
      <p:graphicFrame>
        <p:nvGraphicFramePr>
          <p:cNvPr id="6" name="Content Placeholder 4">
            <a:extLst>
              <a:ext uri="{FF2B5EF4-FFF2-40B4-BE49-F238E27FC236}">
                <a16:creationId xmlns:a16="http://schemas.microsoft.com/office/drawing/2014/main" id="{4944AEA6-26A1-484C-B12A-14949ED20D0E}"/>
              </a:ext>
            </a:extLst>
          </p:cNvPr>
          <p:cNvGraphicFramePr>
            <a:graphicFrameLocks/>
          </p:cNvGraphicFramePr>
          <p:nvPr>
            <p:extLst/>
          </p:nvPr>
        </p:nvGraphicFramePr>
        <p:xfrm>
          <a:off x="193422" y="2251871"/>
          <a:ext cx="11805154" cy="2988726"/>
        </p:xfrm>
        <a:graphic>
          <a:graphicData uri="http://schemas.openxmlformats.org/drawingml/2006/table">
            <a:tbl>
              <a:tblPr firstRow="1" firstCol="1" bandRow="1" bandCol="1">
                <a:tableStyleId>{7DF18680-E054-41AD-8BC1-D1AEF772440D}</a:tableStyleId>
              </a:tblPr>
              <a:tblGrid>
                <a:gridCol w="933219">
                  <a:extLst>
                    <a:ext uri="{9D8B030D-6E8A-4147-A177-3AD203B41FA5}">
                      <a16:colId xmlns:a16="http://schemas.microsoft.com/office/drawing/2014/main" val="696718922"/>
                    </a:ext>
                  </a:extLst>
                </a:gridCol>
                <a:gridCol w="1514445">
                  <a:extLst>
                    <a:ext uri="{9D8B030D-6E8A-4147-A177-3AD203B41FA5}">
                      <a16:colId xmlns:a16="http://schemas.microsoft.com/office/drawing/2014/main" val="3289575886"/>
                    </a:ext>
                  </a:extLst>
                </a:gridCol>
                <a:gridCol w="1221361">
                  <a:extLst>
                    <a:ext uri="{9D8B030D-6E8A-4147-A177-3AD203B41FA5}">
                      <a16:colId xmlns:a16="http://schemas.microsoft.com/office/drawing/2014/main" val="581814734"/>
                    </a:ext>
                  </a:extLst>
                </a:gridCol>
                <a:gridCol w="1454593">
                  <a:extLst>
                    <a:ext uri="{9D8B030D-6E8A-4147-A177-3AD203B41FA5}">
                      <a16:colId xmlns:a16="http://schemas.microsoft.com/office/drawing/2014/main" val="3361109492"/>
                    </a:ext>
                  </a:extLst>
                </a:gridCol>
                <a:gridCol w="1636295">
                  <a:extLst>
                    <a:ext uri="{9D8B030D-6E8A-4147-A177-3AD203B41FA5}">
                      <a16:colId xmlns:a16="http://schemas.microsoft.com/office/drawing/2014/main" val="3209613953"/>
                    </a:ext>
                  </a:extLst>
                </a:gridCol>
                <a:gridCol w="1211179">
                  <a:extLst>
                    <a:ext uri="{9D8B030D-6E8A-4147-A177-3AD203B41FA5}">
                      <a16:colId xmlns:a16="http://schemas.microsoft.com/office/drawing/2014/main" val="1211059460"/>
                    </a:ext>
                  </a:extLst>
                </a:gridCol>
                <a:gridCol w="1294070">
                  <a:extLst>
                    <a:ext uri="{9D8B030D-6E8A-4147-A177-3AD203B41FA5}">
                      <a16:colId xmlns:a16="http://schemas.microsoft.com/office/drawing/2014/main" val="3116039012"/>
                    </a:ext>
                  </a:extLst>
                </a:gridCol>
                <a:gridCol w="1376940">
                  <a:extLst>
                    <a:ext uri="{9D8B030D-6E8A-4147-A177-3AD203B41FA5}">
                      <a16:colId xmlns:a16="http://schemas.microsoft.com/office/drawing/2014/main" val="3222278487"/>
                    </a:ext>
                  </a:extLst>
                </a:gridCol>
                <a:gridCol w="1163052">
                  <a:extLst>
                    <a:ext uri="{9D8B030D-6E8A-4147-A177-3AD203B41FA5}">
                      <a16:colId xmlns:a16="http://schemas.microsoft.com/office/drawing/2014/main" val="3910129970"/>
                    </a:ext>
                  </a:extLst>
                </a:gridCol>
              </a:tblGrid>
              <a:tr h="563604">
                <a:tc>
                  <a:txBody>
                    <a:bodyPr/>
                    <a:lstStyle/>
                    <a:p>
                      <a:pPr marL="0" marR="0" algn="ctr">
                        <a:spcBef>
                          <a:spcPts val="200"/>
                        </a:spcBef>
                        <a:spcAft>
                          <a:spcPts val="0"/>
                        </a:spcAft>
                      </a:pPr>
                      <a:endParaRPr lang="en-US" sz="20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R w="38100" cap="flat" cmpd="sng" algn="ctr">
                      <a:solidFill>
                        <a:schemeClr val="bg1"/>
                      </a:solidFill>
                      <a:prstDash val="solid"/>
                      <a:round/>
                      <a:headEnd type="none" w="med" len="med"/>
                      <a:tailEnd type="none" w="med" len="med"/>
                    </a:lnR>
                    <a:noFill/>
                  </a:tcPr>
                </a:tc>
                <a:tc>
                  <a:txBody>
                    <a:bodyPr/>
                    <a:lstStyle/>
                    <a:p>
                      <a:pPr marL="0" marR="0" algn="ctr">
                        <a:spcBef>
                          <a:spcPts val="200"/>
                        </a:spcBef>
                        <a:spcAft>
                          <a:spcPts val="0"/>
                        </a:spcAft>
                      </a:pPr>
                      <a:r>
                        <a:rPr lang="en-US" sz="1200">
                          <a:effectLst/>
                        </a:rPr>
                        <a:t>Cloud: Azure</a:t>
                      </a: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gridSpan="4">
                  <a:txBody>
                    <a:bodyPr/>
                    <a:lstStyle/>
                    <a:p>
                      <a:pPr marL="0" marR="0" algn="ctr">
                        <a:spcBef>
                          <a:spcPts val="200"/>
                        </a:spcBef>
                        <a:spcAft>
                          <a:spcPts val="0"/>
                        </a:spcAft>
                      </a:pPr>
                      <a:r>
                        <a:rPr lang="en-US" sz="1200">
                          <a:effectLst/>
                        </a:rPr>
                        <a:t>Heavy Edge</a:t>
                      </a:r>
                      <a:endParaRPr lang="en-US" sz="20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89391" marR="89391" marT="44696" marB="44696"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200">
                          <a:effectLst/>
                        </a:rPr>
                        <a:t>Light Edge</a:t>
                      </a: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82872702"/>
                  </a:ext>
                </a:extLst>
              </a:tr>
              <a:tr h="1167431">
                <a:tc>
                  <a:txBody>
                    <a:bodyPr/>
                    <a:lstStyle/>
                    <a:p>
                      <a:pPr marL="0" marR="0" algn="l">
                        <a:spcBef>
                          <a:spcPts val="200"/>
                        </a:spcBef>
                        <a:spcAft>
                          <a:spcPts val="0"/>
                        </a:spcAft>
                      </a:pPr>
                      <a:r>
                        <a:rPr lang="en-US" sz="1200">
                          <a:effectLst/>
                        </a:rPr>
                        <a:t>Description</a:t>
                      </a:r>
                      <a:endParaRPr lang="en-US" sz="20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R w="38100" cap="flat" cmpd="sng" algn="ctr">
                      <a:solidFill>
                        <a:schemeClr val="bg1"/>
                      </a:solidFill>
                      <a:prstDash val="solid"/>
                      <a:round/>
                      <a:headEnd type="none" w="med" len="med"/>
                      <a:tailEnd type="none" w="med" len="med"/>
                    </a:lnR>
                  </a:tcPr>
                </a:tc>
                <a:tc>
                  <a:txBody>
                    <a:bodyPr/>
                    <a:lstStyle/>
                    <a:p>
                      <a:pPr marL="0" marR="0" algn="ctr">
                        <a:spcBef>
                          <a:spcPts val="200"/>
                        </a:spcBef>
                        <a:spcAft>
                          <a:spcPts val="0"/>
                        </a:spcAft>
                      </a:pPr>
                      <a:r>
                        <a:rPr lang="en-US" sz="1100">
                          <a:effectLst/>
                        </a:rPr>
                        <a:t>An Azure  host that spans from CPU to GPU and  FPGA VMs</a:t>
                      </a:r>
                      <a:endParaRPr lang="en-US" sz="18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gridSpan="4">
                  <a:txBody>
                    <a:bodyPr/>
                    <a:lstStyle/>
                    <a:p>
                      <a:pPr marL="0" marR="0" algn="ctr">
                        <a:spcBef>
                          <a:spcPts val="200"/>
                        </a:spcBef>
                        <a:spcAft>
                          <a:spcPts val="0"/>
                        </a:spcAft>
                      </a:pPr>
                      <a:r>
                        <a:rPr lang="en-US" sz="1100">
                          <a:effectLst/>
                        </a:rPr>
                        <a:t>A server with slots to insert CPUs, GPUs, and FPGAs or a X64 or ARM system that needs to be plugged in to work</a:t>
                      </a:r>
                      <a:endParaRPr lang="en-US" sz="18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89391" marR="89391" marT="44696" marB="44696"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100">
                          <a:effectLst/>
                        </a:rPr>
                        <a:t>A Sensor with a SOC (ARM CPU, NNA, MCU) and memory that can operate on batteries</a:t>
                      </a: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78104979"/>
                  </a:ext>
                </a:extLst>
              </a:tr>
              <a:tr h="536409">
                <a:tc>
                  <a:txBody>
                    <a:bodyPr/>
                    <a:lstStyle/>
                    <a:p>
                      <a:pPr marL="0" marR="0" algn="l">
                        <a:spcBef>
                          <a:spcPts val="200"/>
                        </a:spcBef>
                        <a:spcAft>
                          <a:spcPts val="0"/>
                        </a:spcAft>
                      </a:pPr>
                      <a:r>
                        <a:rPr lang="en-US" sz="1200" b="1">
                          <a:solidFill>
                            <a:schemeClr val="bg1"/>
                          </a:solidFill>
                          <a:effectLst/>
                          <a:latin typeface="Calibri"/>
                          <a:ea typeface="Times New Roman" panose="02020603050405020304" pitchFamily="18" charset="0"/>
                          <a:cs typeface="Times New Roman"/>
                        </a:rPr>
                        <a:t>Example</a:t>
                      </a:r>
                    </a:p>
                  </a:txBody>
                  <a:tcPr marL="67043" marR="67043" marT="0" marB="0" anchor="ctr">
                    <a:lnR w="38100" cap="flat" cmpd="sng" algn="ctr">
                      <a:solidFill>
                        <a:schemeClr val="bg1"/>
                      </a:solidFill>
                      <a:prstDash val="solid"/>
                      <a:round/>
                      <a:headEnd type="none" w="med" len="med"/>
                      <a:tailEnd type="none" w="med" len="med"/>
                    </a:lnR>
                  </a:tcPr>
                </a:tc>
                <a:tc>
                  <a:txBody>
                    <a:bodyPr/>
                    <a:lstStyle/>
                    <a:p>
                      <a:pPr marL="0" marR="0" algn="ctr">
                        <a:spcBef>
                          <a:spcPts val="200"/>
                        </a:spcBef>
                        <a:spcAft>
                          <a:spcPts val="0"/>
                        </a:spcAft>
                      </a:pPr>
                      <a:r>
                        <a:rPr lang="en-US" sz="1200" b="0">
                          <a:solidFill>
                            <a:schemeClr val="tx1"/>
                          </a:solidFill>
                          <a:effectLst/>
                          <a:latin typeface="Calibri"/>
                          <a:ea typeface="Times New Roman" panose="02020603050405020304" pitchFamily="18" charset="0"/>
                          <a:cs typeface="Times New Roman"/>
                        </a:rPr>
                        <a:t>DSVM / ACI / AKS / Batch AI </a:t>
                      </a:r>
                      <a:endParaRPr lang="en-US" sz="1200" b="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marL="0" marR="0" algn="l">
                        <a:spcBef>
                          <a:spcPts val="200"/>
                        </a:spcBef>
                        <a:spcAft>
                          <a:spcPts val="0"/>
                        </a:spcAft>
                      </a:pPr>
                      <a:r>
                        <a:rPr lang="en-US" sz="1100" b="1">
                          <a:solidFill>
                            <a:schemeClr val="tx1"/>
                          </a:solidFill>
                          <a:effectLst/>
                          <a:latin typeface="Calibri"/>
                          <a:ea typeface="Times New Roman" panose="02020603050405020304" pitchFamily="18" charset="0"/>
                          <a:cs typeface="Times New Roman"/>
                        </a:rPr>
                        <a:t>- </a:t>
                      </a:r>
                      <a:r>
                        <a:rPr lang="en-US" sz="1100" b="0" err="1">
                          <a:solidFill>
                            <a:schemeClr val="tx1"/>
                          </a:solidFill>
                          <a:effectLst/>
                          <a:latin typeface="Calibri"/>
                          <a:ea typeface="Times New Roman" panose="02020603050405020304" pitchFamily="18" charset="0"/>
                          <a:cs typeface="Times New Roman"/>
                        </a:rPr>
                        <a:t>DataBox</a:t>
                      </a:r>
                      <a:r>
                        <a:rPr lang="en-US" sz="1100" b="0">
                          <a:solidFill>
                            <a:schemeClr val="tx1"/>
                          </a:solidFill>
                          <a:effectLst/>
                          <a:latin typeface="Calibri"/>
                          <a:ea typeface="Times New Roman" panose="02020603050405020304" pitchFamily="18" charset="0"/>
                          <a:cs typeface="Times New Roman"/>
                        </a:rPr>
                        <a:t> Edge</a:t>
                      </a:r>
                    </a:p>
                    <a:p>
                      <a:pPr marL="0" marR="0" algn="l">
                        <a:spcBef>
                          <a:spcPts val="200"/>
                        </a:spcBef>
                        <a:spcAft>
                          <a:spcPts val="0"/>
                        </a:spcAft>
                      </a:pPr>
                      <a:r>
                        <a:rPr lang="en-US" sz="1100" b="0">
                          <a:solidFill>
                            <a:schemeClr val="tx1"/>
                          </a:solidFill>
                          <a:effectLst/>
                          <a:latin typeface="Calibri"/>
                          <a:ea typeface="Times New Roman" panose="02020603050405020304" pitchFamily="18" charset="0"/>
                          <a:cs typeface="Times New Roman"/>
                        </a:rPr>
                        <a:t>- HPE</a:t>
                      </a:r>
                      <a:endParaRPr lang="en-US" sz="1100" b="1">
                        <a:solidFill>
                          <a:schemeClr val="tx1"/>
                        </a:solidFill>
                        <a:effectLst/>
                        <a:latin typeface="Calibri"/>
                        <a:ea typeface="Times New Roman" panose="02020603050405020304" pitchFamily="18" charset="0"/>
                        <a:cs typeface="Times New Roman"/>
                      </a:endParaRPr>
                    </a:p>
                    <a:p>
                      <a:pPr marL="171450" marR="0" indent="-171450" algn="l">
                        <a:spcBef>
                          <a:spcPts val="200"/>
                        </a:spcBef>
                        <a:spcAft>
                          <a:spcPts val="0"/>
                        </a:spcAft>
                        <a:buFontTx/>
                        <a:buChar char="-"/>
                      </a:pPr>
                      <a:r>
                        <a:rPr lang="en-US" sz="1100" b="0">
                          <a:solidFill>
                            <a:schemeClr val="tx1"/>
                          </a:solidFill>
                          <a:effectLst/>
                          <a:latin typeface="Calibri"/>
                          <a:ea typeface="Times New Roman" panose="02020603050405020304" pitchFamily="18" charset="0"/>
                          <a:cs typeface="Times New Roman"/>
                        </a:rPr>
                        <a:t>Azure Stack</a:t>
                      </a:r>
                    </a:p>
                  </a:txBody>
                  <a:tcPr marL="89391" marR="89391" marT="44696" marB="44696"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marL="171450" indent="-171450">
                        <a:buFontTx/>
                        <a:buChar char="-"/>
                      </a:pPr>
                      <a:r>
                        <a:rPr lang="en-US" sz="1100">
                          <a:solidFill>
                            <a:schemeClr val="tx1"/>
                          </a:solidFill>
                        </a:rPr>
                        <a:t>DataBox Edge</a:t>
                      </a:r>
                    </a:p>
                  </a:txBody>
                  <a:tcPr marL="89391" marR="89391" marT="44696" marB="44696"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marL="171450" indent="-171450">
                        <a:buFontTx/>
                        <a:buChar char="-"/>
                      </a:pPr>
                      <a:r>
                        <a:rPr lang="en-US" sz="1100">
                          <a:solidFill>
                            <a:schemeClr val="tx1"/>
                          </a:solidFill>
                        </a:rPr>
                        <a:t>Industrial PC</a:t>
                      </a:r>
                    </a:p>
                  </a:txBody>
                  <a:tcPr marL="89391" marR="89391" marT="44696" marB="44696"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a:buNone/>
                      </a:pPr>
                      <a:r>
                        <a:rPr lang="en-US" sz="1100">
                          <a:solidFill>
                            <a:schemeClr val="tx1"/>
                          </a:solidFill>
                        </a:rPr>
                        <a:t>-Video Gateway</a:t>
                      </a:r>
                    </a:p>
                    <a:p>
                      <a:pPr>
                        <a:buNone/>
                      </a:pPr>
                      <a:r>
                        <a:rPr lang="en-US" sz="1100">
                          <a:solidFill>
                            <a:schemeClr val="tx1"/>
                          </a:solidFill>
                        </a:rPr>
                        <a:t>-DVR</a:t>
                      </a:r>
                    </a:p>
                  </a:txBody>
                  <a:tcPr marL="89391" marR="89391" marT="44696" marB="44696"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marL="0" marR="0" algn="l">
                        <a:spcBef>
                          <a:spcPts val="200"/>
                        </a:spcBef>
                        <a:spcAft>
                          <a:spcPts val="0"/>
                        </a:spcAft>
                      </a:pPr>
                      <a:r>
                        <a:rPr lang="en-US" sz="1100" b="0">
                          <a:solidFill>
                            <a:schemeClr val="tx1"/>
                          </a:solidFill>
                          <a:effectLst/>
                          <a:latin typeface="Calibri"/>
                          <a:ea typeface="Times New Roman" panose="02020603050405020304" pitchFamily="18" charset="0"/>
                          <a:cs typeface="Times New Roman"/>
                        </a:rPr>
                        <a:t>-Mobile Phones</a:t>
                      </a:r>
                    </a:p>
                    <a:p>
                      <a:pPr marL="0" marR="0" algn="l">
                        <a:spcBef>
                          <a:spcPts val="200"/>
                        </a:spcBef>
                        <a:spcAft>
                          <a:spcPts val="0"/>
                        </a:spcAft>
                      </a:pPr>
                      <a:r>
                        <a:rPr lang="en-US" sz="1100" b="0">
                          <a:solidFill>
                            <a:schemeClr val="tx1"/>
                          </a:solidFill>
                          <a:effectLst/>
                          <a:latin typeface="Calibri"/>
                          <a:ea typeface="Times New Roman" panose="02020603050405020304" pitchFamily="18" charset="0"/>
                          <a:cs typeface="Times New Roman"/>
                        </a:rPr>
                        <a:t>-VAIDK</a:t>
                      </a: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marL="0" marR="0" algn="l">
                        <a:spcBef>
                          <a:spcPts val="200"/>
                        </a:spcBef>
                        <a:spcAft>
                          <a:spcPts val="0"/>
                        </a:spcAft>
                      </a:pPr>
                      <a:r>
                        <a:rPr lang="en-US" sz="1100" b="0">
                          <a:solidFill>
                            <a:schemeClr val="tx1"/>
                          </a:solidFill>
                          <a:effectLst/>
                          <a:latin typeface="Calibri"/>
                          <a:ea typeface="Times New Roman" panose="02020603050405020304" pitchFamily="18" charset="0"/>
                          <a:cs typeface="Times New Roman"/>
                        </a:rPr>
                        <a:t>-Mobile Phones</a:t>
                      </a:r>
                    </a:p>
                    <a:p>
                      <a:pPr marL="0" marR="0" algn="l">
                        <a:spcBef>
                          <a:spcPts val="200"/>
                        </a:spcBef>
                        <a:spcAft>
                          <a:spcPts val="0"/>
                        </a:spcAft>
                      </a:pPr>
                      <a:r>
                        <a:rPr lang="en-US" sz="1100" b="0">
                          <a:solidFill>
                            <a:schemeClr val="tx1"/>
                          </a:solidFill>
                          <a:effectLst/>
                          <a:latin typeface="Calibri"/>
                          <a:ea typeface="Times New Roman" panose="02020603050405020304" pitchFamily="18" charset="0"/>
                          <a:cs typeface="Times New Roman"/>
                        </a:rPr>
                        <a:t>-IP Cameras</a:t>
                      </a: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a:txBody>
                    <a:bodyPr/>
                    <a:lstStyle/>
                    <a:p>
                      <a:pPr>
                        <a:buNone/>
                      </a:pPr>
                      <a:r>
                        <a:rPr lang="en-US" sz="1100"/>
                        <a:t>-Azure Sphere </a:t>
                      </a:r>
                    </a:p>
                    <a:p>
                      <a:pPr>
                        <a:buNone/>
                      </a:pPr>
                      <a:r>
                        <a:rPr lang="en-US" sz="1100"/>
                        <a:t>- Appliances</a:t>
                      </a: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473717679"/>
                  </a:ext>
                </a:extLst>
              </a:tr>
              <a:tr h="614579">
                <a:tc>
                  <a:txBody>
                    <a:bodyPr/>
                    <a:lstStyle/>
                    <a:p>
                      <a:pPr marL="0" marR="0" algn="l">
                        <a:spcBef>
                          <a:spcPts val="200"/>
                        </a:spcBef>
                        <a:spcAft>
                          <a:spcPts val="0"/>
                        </a:spcAft>
                      </a:pPr>
                      <a:r>
                        <a:rPr lang="en-US" sz="1200">
                          <a:effectLst/>
                        </a:rPr>
                        <a:t>What runs model</a:t>
                      </a:r>
                      <a:endParaRPr lang="en-US" sz="20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R w="38100" cap="flat" cmpd="sng" algn="ctr">
                      <a:solidFill>
                        <a:schemeClr val="bg1"/>
                      </a:solidFill>
                      <a:prstDash val="solid"/>
                      <a:round/>
                      <a:headEnd type="none" w="med" len="med"/>
                      <a:tailEnd type="none" w="med" len="med"/>
                    </a:lnR>
                  </a:tcPr>
                </a:tc>
                <a:tc>
                  <a:txBody>
                    <a:bodyPr/>
                    <a:lstStyle/>
                    <a:p>
                      <a:pPr marL="0" marR="0" algn="ctr">
                        <a:spcBef>
                          <a:spcPts val="200"/>
                        </a:spcBef>
                        <a:spcAft>
                          <a:spcPts val="0"/>
                        </a:spcAft>
                      </a:pPr>
                      <a:r>
                        <a:rPr lang="en-US" sz="1100">
                          <a:effectLst/>
                        </a:rPr>
                        <a:t>CPU,GPU or FPGA</a:t>
                      </a:r>
                      <a:endParaRPr lang="en-US" sz="18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2DEEF"/>
                    </a:solidFill>
                  </a:tcPr>
                </a:tc>
                <a:tc>
                  <a:txBody>
                    <a:bodyPr/>
                    <a:lstStyle/>
                    <a:p>
                      <a:pPr marL="0" marR="0" algn="ctr">
                        <a:spcBef>
                          <a:spcPts val="200"/>
                        </a:spcBef>
                        <a:spcAft>
                          <a:spcPts val="0"/>
                        </a:spcAft>
                      </a:pPr>
                      <a:r>
                        <a:rPr lang="en-US" sz="1100">
                          <a:effectLst/>
                        </a:rPr>
                        <a:t>CPU,GPU or FPGA</a:t>
                      </a:r>
                      <a:endParaRPr lang="en-US" sz="18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EAEFF7"/>
                    </a:solidFill>
                  </a:tcPr>
                </a:tc>
                <a:tc>
                  <a:txBody>
                    <a:bodyPr/>
                    <a:lstStyle/>
                    <a:p>
                      <a:pPr marL="0" marR="0" algn="ctr">
                        <a:spcBef>
                          <a:spcPts val="200"/>
                        </a:spcBef>
                        <a:spcAft>
                          <a:spcPts val="0"/>
                        </a:spcAft>
                      </a:pPr>
                      <a:r>
                        <a:rPr lang="en-US" sz="1100">
                          <a:effectLst/>
                        </a:rPr>
                        <a:t>CPU, GPU</a:t>
                      </a:r>
                    </a:p>
                  </a:txBody>
                  <a:tcPr marL="67043" marR="67043"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D2DEEF"/>
                    </a:solidFill>
                  </a:tcPr>
                </a:tc>
                <a:tc>
                  <a:txBody>
                    <a:bodyPr/>
                    <a:lstStyle/>
                    <a:p>
                      <a:pPr marL="0" marR="0" algn="ctr">
                        <a:spcBef>
                          <a:spcPts val="200"/>
                        </a:spcBef>
                        <a:spcAft>
                          <a:spcPts val="0"/>
                        </a:spcAft>
                      </a:pPr>
                      <a:r>
                        <a:rPr lang="en-US" sz="1100">
                          <a:effectLst/>
                        </a:rPr>
                        <a:t>x64 CPU </a:t>
                      </a:r>
                      <a:endParaRPr lang="en-US" sz="18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rgbClr val="EAEFF7"/>
                    </a:solidFill>
                  </a:tcPr>
                </a:tc>
                <a:tc>
                  <a:txBody>
                    <a:bodyPr/>
                    <a:lstStyle/>
                    <a:p>
                      <a:pPr marL="0" marR="0" algn="ctr">
                        <a:spcBef>
                          <a:spcPts val="200"/>
                        </a:spcBef>
                        <a:spcAft>
                          <a:spcPts val="0"/>
                        </a:spcAft>
                      </a:pPr>
                      <a:r>
                        <a:rPr lang="en-US" sz="1100">
                          <a:effectLst/>
                        </a:rPr>
                        <a:t>Multi-ARM CPU</a:t>
                      </a:r>
                      <a:endParaRPr lang="en-US" sz="1800" b="1">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381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2DEEF"/>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dirty="0" err="1">
                          <a:effectLst/>
                        </a:rPr>
                        <a:t>Hw</a:t>
                      </a:r>
                      <a:r>
                        <a:rPr lang="en-US" sz="1100" dirty="0">
                          <a:effectLst/>
                        </a:rPr>
                        <a:t> accelerated NNA</a:t>
                      </a:r>
                      <a:endParaRPr lang="en-US" sz="1100" b="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EAEFF7"/>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rPr>
                        <a:t>CPU/GPU</a:t>
                      </a:r>
                      <a:endParaRPr lang="en-US" sz="11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2DEEF"/>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dirty="0">
                          <a:effectLst/>
                        </a:rPr>
                        <a:t>MCU</a:t>
                      </a:r>
                      <a:endParaRPr lang="en-US" sz="1100" b="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EAEFF7"/>
                    </a:solidFill>
                  </a:tcPr>
                </a:tc>
                <a:extLst>
                  <a:ext uri="{0D108BD9-81ED-4DB2-BD59-A6C34878D82A}">
                    <a16:rowId xmlns:a16="http://schemas.microsoft.com/office/drawing/2014/main" val="2581419332"/>
                  </a:ext>
                </a:extLst>
              </a:tr>
            </a:tbl>
          </a:graphicData>
        </a:graphic>
      </p:graphicFrame>
      <p:sp>
        <p:nvSpPr>
          <p:cNvPr id="7" name="TextBox 6">
            <a:extLst>
              <a:ext uri="{FF2B5EF4-FFF2-40B4-BE49-F238E27FC236}">
                <a16:creationId xmlns:a16="http://schemas.microsoft.com/office/drawing/2014/main" id="{1BD6AAB3-C93D-9947-8517-9617DB6D4ED1}"/>
              </a:ext>
            </a:extLst>
          </p:cNvPr>
          <p:cNvSpPr txBox="1"/>
          <p:nvPr/>
        </p:nvSpPr>
        <p:spPr>
          <a:xfrm>
            <a:off x="11212610" y="3782601"/>
            <a:ext cx="460062"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Sensors</a:t>
            </a:r>
          </a:p>
        </p:txBody>
      </p:sp>
      <p:sp>
        <p:nvSpPr>
          <p:cNvPr id="8" name="signal">
            <a:extLst>
              <a:ext uri="{FF2B5EF4-FFF2-40B4-BE49-F238E27FC236}">
                <a16:creationId xmlns:a16="http://schemas.microsoft.com/office/drawing/2014/main" id="{832F5847-0166-6D43-AC92-A0697C535BA1}"/>
              </a:ext>
            </a:extLst>
          </p:cNvPr>
          <p:cNvSpPr>
            <a:spLocks noChangeAspect="1" noEditPoints="1"/>
          </p:cNvSpPr>
          <p:nvPr/>
        </p:nvSpPr>
        <p:spPr bwMode="auto">
          <a:xfrm>
            <a:off x="11394621" y="3589382"/>
            <a:ext cx="84297" cy="9611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D44FA71-5B04-D945-8BE1-463E06DF51B6}"/>
              </a:ext>
            </a:extLst>
          </p:cNvPr>
          <p:cNvSpPr txBox="1"/>
          <p:nvPr/>
        </p:nvSpPr>
        <p:spPr>
          <a:xfrm>
            <a:off x="8442147" y="3772262"/>
            <a:ext cx="1700787"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Smart Sensors + Ambient AI</a:t>
            </a:r>
          </a:p>
        </p:txBody>
      </p:sp>
      <p:sp>
        <p:nvSpPr>
          <p:cNvPr id="10" name="camera">
            <a:extLst>
              <a:ext uri="{FF2B5EF4-FFF2-40B4-BE49-F238E27FC236}">
                <a16:creationId xmlns:a16="http://schemas.microsoft.com/office/drawing/2014/main" id="{E16619A7-FF8C-DC40-8014-F1C9E1BDEA0A}"/>
              </a:ext>
            </a:extLst>
          </p:cNvPr>
          <p:cNvSpPr>
            <a:spLocks noChangeAspect="1" noEditPoints="1"/>
          </p:cNvSpPr>
          <p:nvPr/>
        </p:nvSpPr>
        <p:spPr bwMode="auto">
          <a:xfrm>
            <a:off x="9398085" y="3582182"/>
            <a:ext cx="112414" cy="8983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microphone_2">
            <a:extLst>
              <a:ext uri="{FF2B5EF4-FFF2-40B4-BE49-F238E27FC236}">
                <a16:creationId xmlns:a16="http://schemas.microsoft.com/office/drawing/2014/main" id="{9A559046-6F59-B140-B10E-A12809AA2C6E}"/>
              </a:ext>
            </a:extLst>
          </p:cNvPr>
          <p:cNvSpPr>
            <a:spLocks noChangeAspect="1" noEditPoints="1"/>
          </p:cNvSpPr>
          <p:nvPr/>
        </p:nvSpPr>
        <p:spPr bwMode="auto">
          <a:xfrm>
            <a:off x="9252925" y="3570423"/>
            <a:ext cx="67260" cy="113354"/>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5">
            <a:extLst>
              <a:ext uri="{FF2B5EF4-FFF2-40B4-BE49-F238E27FC236}">
                <a16:creationId xmlns:a16="http://schemas.microsoft.com/office/drawing/2014/main" id="{26D2D491-BF75-5843-B254-ECA3724D6880}"/>
              </a:ext>
            </a:extLst>
          </p:cNvPr>
          <p:cNvSpPr>
            <a:spLocks noEditPoints="1"/>
          </p:cNvSpPr>
          <p:nvPr/>
        </p:nvSpPr>
        <p:spPr bwMode="auto">
          <a:xfrm>
            <a:off x="9098814" y="3570423"/>
            <a:ext cx="70710" cy="113354"/>
          </a:xfrm>
          <a:custGeom>
            <a:avLst/>
            <a:gdLst>
              <a:gd name="T0" fmla="*/ 12 w 47"/>
              <a:gd name="T1" fmla="*/ 34 h 77"/>
              <a:gd name="T2" fmla="*/ 0 w 47"/>
              <a:gd name="T3" fmla="*/ 18 h 77"/>
              <a:gd name="T4" fmla="*/ 18 w 47"/>
              <a:gd name="T5" fmla="*/ 0 h 77"/>
              <a:gd name="T6" fmla="*/ 35 w 47"/>
              <a:gd name="T7" fmla="*/ 18 h 77"/>
              <a:gd name="T8" fmla="*/ 23 w 47"/>
              <a:gd name="T9" fmla="*/ 34 h 77"/>
              <a:gd name="T10" fmla="*/ 23 w 47"/>
              <a:gd name="T11" fmla="*/ 40 h 77"/>
              <a:gd name="T12" fmla="*/ 23 w 47"/>
              <a:gd name="T13" fmla="*/ 18 h 77"/>
              <a:gd name="T14" fmla="*/ 18 w 47"/>
              <a:gd name="T15" fmla="*/ 12 h 77"/>
              <a:gd name="T16" fmla="*/ 18 w 47"/>
              <a:gd name="T17" fmla="*/ 12 h 77"/>
              <a:gd name="T18" fmla="*/ 12 w 47"/>
              <a:gd name="T19" fmla="*/ 18 h 77"/>
              <a:gd name="T20" fmla="*/ 12 w 47"/>
              <a:gd name="T21" fmla="*/ 50 h 77"/>
              <a:gd name="T22" fmla="*/ 12 w 47"/>
              <a:gd name="T23" fmla="*/ 40 h 77"/>
              <a:gd name="T24" fmla="*/ 0 w 47"/>
              <a:gd name="T25" fmla="*/ 48 h 77"/>
              <a:gd name="T26" fmla="*/ 0 w 47"/>
              <a:gd name="T27" fmla="*/ 53 h 77"/>
              <a:gd name="T28" fmla="*/ 23 w 47"/>
              <a:gd name="T29" fmla="*/ 77 h 77"/>
              <a:gd name="T30" fmla="*/ 23 w 47"/>
              <a:gd name="T31" fmla="*/ 77 h 77"/>
              <a:gd name="T32" fmla="*/ 47 w 47"/>
              <a:gd name="T33" fmla="*/ 53 h 77"/>
              <a:gd name="T34" fmla="*/ 47 w 47"/>
              <a:gd name="T35" fmla="*/ 46 h 77"/>
              <a:gd name="T36" fmla="*/ 46 w 47"/>
              <a:gd name="T37" fmla="*/ 41 h 77"/>
              <a:gd name="T38" fmla="*/ 41 w 47"/>
              <a:gd name="T39" fmla="*/ 37 h 77"/>
              <a:gd name="T40" fmla="*/ 27 w 47"/>
              <a:gd name="T41" fmla="*/ 3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7">
                <a:moveTo>
                  <a:pt x="12" y="34"/>
                </a:moveTo>
                <a:cubicBezTo>
                  <a:pt x="5" y="32"/>
                  <a:pt x="0" y="25"/>
                  <a:pt x="0" y="18"/>
                </a:cubicBezTo>
                <a:cubicBezTo>
                  <a:pt x="0" y="8"/>
                  <a:pt x="8" y="0"/>
                  <a:pt x="18" y="0"/>
                </a:cubicBezTo>
                <a:cubicBezTo>
                  <a:pt x="27" y="0"/>
                  <a:pt x="35" y="8"/>
                  <a:pt x="35" y="18"/>
                </a:cubicBezTo>
                <a:cubicBezTo>
                  <a:pt x="35" y="25"/>
                  <a:pt x="30" y="32"/>
                  <a:pt x="23" y="34"/>
                </a:cubicBezTo>
                <a:moveTo>
                  <a:pt x="23" y="40"/>
                </a:moveTo>
                <a:cubicBezTo>
                  <a:pt x="23" y="18"/>
                  <a:pt x="23" y="18"/>
                  <a:pt x="23" y="18"/>
                </a:cubicBezTo>
                <a:cubicBezTo>
                  <a:pt x="23" y="14"/>
                  <a:pt x="21" y="12"/>
                  <a:pt x="18" y="12"/>
                </a:cubicBezTo>
                <a:cubicBezTo>
                  <a:pt x="18" y="12"/>
                  <a:pt x="18" y="12"/>
                  <a:pt x="18" y="12"/>
                </a:cubicBezTo>
                <a:cubicBezTo>
                  <a:pt x="14" y="12"/>
                  <a:pt x="12" y="14"/>
                  <a:pt x="12" y="18"/>
                </a:cubicBezTo>
                <a:cubicBezTo>
                  <a:pt x="12" y="50"/>
                  <a:pt x="12" y="50"/>
                  <a:pt x="12" y="50"/>
                </a:cubicBezTo>
                <a:moveTo>
                  <a:pt x="12" y="40"/>
                </a:moveTo>
                <a:cubicBezTo>
                  <a:pt x="1" y="40"/>
                  <a:pt x="0" y="48"/>
                  <a:pt x="0" y="48"/>
                </a:cubicBezTo>
                <a:cubicBezTo>
                  <a:pt x="0" y="53"/>
                  <a:pt x="0" y="53"/>
                  <a:pt x="0" y="53"/>
                </a:cubicBezTo>
                <a:cubicBezTo>
                  <a:pt x="0" y="66"/>
                  <a:pt x="10" y="77"/>
                  <a:pt x="23" y="77"/>
                </a:cubicBezTo>
                <a:cubicBezTo>
                  <a:pt x="23" y="77"/>
                  <a:pt x="23" y="77"/>
                  <a:pt x="23" y="77"/>
                </a:cubicBezTo>
                <a:cubicBezTo>
                  <a:pt x="37" y="77"/>
                  <a:pt x="47" y="66"/>
                  <a:pt x="47" y="53"/>
                </a:cubicBezTo>
                <a:cubicBezTo>
                  <a:pt x="47" y="46"/>
                  <a:pt x="47" y="46"/>
                  <a:pt x="47" y="46"/>
                </a:cubicBezTo>
                <a:cubicBezTo>
                  <a:pt x="47" y="46"/>
                  <a:pt x="47" y="42"/>
                  <a:pt x="46" y="41"/>
                </a:cubicBezTo>
                <a:cubicBezTo>
                  <a:pt x="44" y="38"/>
                  <a:pt x="41" y="37"/>
                  <a:pt x="41" y="37"/>
                </a:cubicBezTo>
                <a:cubicBezTo>
                  <a:pt x="27" y="33"/>
                  <a:pt x="27" y="33"/>
                  <a:pt x="27" y="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42610D7E-E891-954B-BED3-5346EF545B93}"/>
              </a:ext>
            </a:extLst>
          </p:cNvPr>
          <p:cNvSpPr txBox="1"/>
          <p:nvPr/>
        </p:nvSpPr>
        <p:spPr>
          <a:xfrm>
            <a:off x="5068460" y="3772262"/>
            <a:ext cx="1518045" cy="153888"/>
          </a:xfrm>
          <a:prstGeom prst="rect">
            <a:avLst/>
          </a:prstGeom>
          <a:noFill/>
        </p:spPr>
        <p:txBody>
          <a:bodyPr wrap="square" lIns="0" tIns="0" rIns="0" bIns="0" rtlCol="0">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 class devices</a:t>
            </a:r>
          </a:p>
        </p:txBody>
      </p:sp>
      <p:sp>
        <p:nvSpPr>
          <p:cNvPr id="14" name="Devices3_EA6C" title="Icon of a cellphone in front of a monitor">
            <a:extLst>
              <a:ext uri="{FF2B5EF4-FFF2-40B4-BE49-F238E27FC236}">
                <a16:creationId xmlns:a16="http://schemas.microsoft.com/office/drawing/2014/main" id="{CB56AADF-96E8-BA41-8040-606F3F35F41C}"/>
              </a:ext>
            </a:extLst>
          </p:cNvPr>
          <p:cNvSpPr>
            <a:spLocks noChangeAspect="1" noEditPoints="1"/>
          </p:cNvSpPr>
          <p:nvPr/>
        </p:nvSpPr>
        <p:spPr bwMode="auto">
          <a:xfrm>
            <a:off x="5576219" y="3579043"/>
            <a:ext cx="138738" cy="9611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ablet">
            <a:extLst>
              <a:ext uri="{FF2B5EF4-FFF2-40B4-BE49-F238E27FC236}">
                <a16:creationId xmlns:a16="http://schemas.microsoft.com/office/drawing/2014/main" id="{70B6B122-F124-5949-9ED6-7595A9942ECB}"/>
              </a:ext>
            </a:extLst>
          </p:cNvPr>
          <p:cNvSpPr>
            <a:spLocks noChangeAspect="1" noEditPoints="1"/>
          </p:cNvSpPr>
          <p:nvPr/>
        </p:nvSpPr>
        <p:spPr bwMode="auto">
          <a:xfrm>
            <a:off x="5814428" y="3573724"/>
            <a:ext cx="116804" cy="106752"/>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5B92A14-ED4D-8440-A205-CF57F7836404}"/>
              </a:ext>
            </a:extLst>
          </p:cNvPr>
          <p:cNvSpPr txBox="1"/>
          <p:nvPr/>
        </p:nvSpPr>
        <p:spPr>
          <a:xfrm>
            <a:off x="4299146" y="3825984"/>
            <a:ext cx="437620"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Servers</a:t>
            </a:r>
          </a:p>
        </p:txBody>
      </p:sp>
      <p:sp>
        <p:nvSpPr>
          <p:cNvPr id="17" name="server">
            <a:extLst>
              <a:ext uri="{FF2B5EF4-FFF2-40B4-BE49-F238E27FC236}">
                <a16:creationId xmlns:a16="http://schemas.microsoft.com/office/drawing/2014/main" id="{766CE9D4-B839-2143-ADB3-F17651F9BB98}"/>
              </a:ext>
            </a:extLst>
          </p:cNvPr>
          <p:cNvSpPr>
            <a:spLocks noChangeAspect="1" noEditPoints="1"/>
          </p:cNvSpPr>
          <p:nvPr/>
        </p:nvSpPr>
        <p:spPr bwMode="auto">
          <a:xfrm>
            <a:off x="4475578" y="3589382"/>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A3BCA09E-9C7C-7B41-BA94-0665CB202EB4}"/>
              </a:ext>
            </a:extLst>
          </p:cNvPr>
          <p:cNvSpPr txBox="1"/>
          <p:nvPr/>
        </p:nvSpPr>
        <p:spPr>
          <a:xfrm>
            <a:off x="7309380" y="3782942"/>
            <a:ext cx="519373"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19" name="globe_2">
            <a:extLst>
              <a:ext uri="{FF2B5EF4-FFF2-40B4-BE49-F238E27FC236}">
                <a16:creationId xmlns:a16="http://schemas.microsoft.com/office/drawing/2014/main" id="{89791B5C-42ED-A84C-ACEA-894434D277BF}"/>
              </a:ext>
            </a:extLst>
          </p:cNvPr>
          <p:cNvSpPr>
            <a:spLocks noChangeAspect="1" noEditPoints="1"/>
          </p:cNvSpPr>
          <p:nvPr/>
        </p:nvSpPr>
        <p:spPr bwMode="auto">
          <a:xfrm>
            <a:off x="7522846" y="3592060"/>
            <a:ext cx="91440" cy="914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4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A0E5139-9828-024C-9EA3-8524E5F7CCB0}"/>
              </a:ext>
            </a:extLst>
          </p:cNvPr>
          <p:cNvSpPr txBox="1"/>
          <p:nvPr/>
        </p:nvSpPr>
        <p:spPr>
          <a:xfrm>
            <a:off x="2799903" y="3637402"/>
            <a:ext cx="1017907" cy="307777"/>
          </a:xfrm>
          <a:prstGeom prst="rect">
            <a:avLst/>
          </a:prstGeom>
          <a:noFill/>
        </p:spPr>
        <p:txBody>
          <a:bodyPr wrap="none" lIns="0" tIns="0" rIns="0" bIns="0" rtlCol="0" anchor="t">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Cloud Consistent</a:t>
            </a:r>
          </a:p>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rPr>
              <a:t> Hybrid Server</a:t>
            </a:r>
          </a:p>
        </p:txBody>
      </p:sp>
      <p:sp>
        <p:nvSpPr>
          <p:cNvPr id="21" name="server">
            <a:extLst>
              <a:ext uri="{FF2B5EF4-FFF2-40B4-BE49-F238E27FC236}">
                <a16:creationId xmlns:a16="http://schemas.microsoft.com/office/drawing/2014/main" id="{96E577AA-50D3-8E43-9E81-3D909A02FE1A}"/>
              </a:ext>
            </a:extLst>
          </p:cNvPr>
          <p:cNvSpPr>
            <a:spLocks noChangeAspect="1" noEditPoints="1"/>
          </p:cNvSpPr>
          <p:nvPr/>
        </p:nvSpPr>
        <p:spPr bwMode="auto">
          <a:xfrm>
            <a:off x="3169069" y="3442860"/>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Shape 19">
            <a:extLst>
              <a:ext uri="{FF2B5EF4-FFF2-40B4-BE49-F238E27FC236}">
                <a16:creationId xmlns:a16="http://schemas.microsoft.com/office/drawing/2014/main" id="{37C109E6-67C4-034F-8C3A-9932ED222773}"/>
              </a:ext>
            </a:extLst>
          </p:cNvPr>
          <p:cNvSpPr>
            <a:spLocks noChangeAspect="1"/>
          </p:cNvSpPr>
          <p:nvPr/>
        </p:nvSpPr>
        <p:spPr bwMode="auto">
          <a:xfrm flipV="1">
            <a:off x="3333321" y="3483868"/>
            <a:ext cx="182974" cy="1008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41871032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02CA-78F3-4A3A-BBF3-A3A905784229}"/>
              </a:ext>
            </a:extLst>
          </p:cNvPr>
          <p:cNvSpPr>
            <a:spLocks noGrp="1"/>
          </p:cNvSpPr>
          <p:nvPr>
            <p:ph type="title"/>
          </p:nvPr>
        </p:nvSpPr>
        <p:spPr>
          <a:xfrm>
            <a:off x="585216" y="2534625"/>
            <a:ext cx="6400800" cy="997196"/>
          </a:xfrm>
        </p:spPr>
        <p:txBody>
          <a:bodyPr/>
          <a:lstStyle/>
          <a:p>
            <a:r>
              <a:rPr lang="en-US"/>
              <a:t>Model Management and Deployment Demo</a:t>
            </a:r>
          </a:p>
        </p:txBody>
      </p:sp>
    </p:spTree>
    <p:extLst>
      <p:ext uri="{BB962C8B-B14F-4D97-AF65-F5344CB8AC3E}">
        <p14:creationId xmlns:p14="http://schemas.microsoft.com/office/powerpoint/2010/main" val="228774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A0598-7984-4725-B5CB-CFBA155A4146}"/>
              </a:ext>
            </a:extLst>
          </p:cNvPr>
          <p:cNvSpPr>
            <a:spLocks noGrp="1"/>
          </p:cNvSpPr>
          <p:nvPr>
            <p:ph type="title"/>
          </p:nvPr>
        </p:nvSpPr>
        <p:spPr>
          <a:xfrm>
            <a:off x="5815264" y="1609895"/>
            <a:ext cx="5826762" cy="3508653"/>
          </a:xfrm>
        </p:spPr>
        <p:txBody>
          <a:bodyPr/>
          <a:lstStyle/>
          <a:p>
            <a:r>
              <a:rPr lang="en-US" sz="4800">
                <a:solidFill>
                  <a:schemeClr val="tx1"/>
                </a:solidFill>
              </a:rPr>
              <a:t>Model Management</a:t>
            </a:r>
            <a:br>
              <a:rPr lang="en-US" sz="4800"/>
            </a:br>
            <a:br>
              <a:rPr lang="en-US" sz="4800"/>
            </a:br>
            <a:r>
              <a:rPr lang="en-US" sz="4800" b="1">
                <a:solidFill>
                  <a:srgbClr val="FFFF00"/>
                </a:solidFill>
              </a:rPr>
              <a:t>Hardware Acceleration</a:t>
            </a:r>
            <a:br>
              <a:rPr lang="en-US" sz="4800"/>
            </a:br>
            <a:br>
              <a:rPr lang="en-US" sz="4800"/>
            </a:br>
            <a:r>
              <a:rPr lang="en-US" sz="4800"/>
              <a:t>Edge Integration</a:t>
            </a:r>
          </a:p>
        </p:txBody>
      </p:sp>
      <p:grpSp>
        <p:nvGrpSpPr>
          <p:cNvPr id="2" name="Group 1">
            <a:extLst>
              <a:ext uri="{FF2B5EF4-FFF2-40B4-BE49-F238E27FC236}">
                <a16:creationId xmlns:a16="http://schemas.microsoft.com/office/drawing/2014/main" id="{D35941DD-41DE-45C7-AB0C-4006777D2F1A}"/>
              </a:ext>
            </a:extLst>
          </p:cNvPr>
          <p:cNvGrpSpPr/>
          <p:nvPr/>
        </p:nvGrpSpPr>
        <p:grpSpPr>
          <a:xfrm>
            <a:off x="1900991" y="1769756"/>
            <a:ext cx="2318084" cy="3188930"/>
            <a:chOff x="1900991" y="1769756"/>
            <a:chExt cx="2318084" cy="3188930"/>
          </a:xfrm>
        </p:grpSpPr>
        <p:sp>
          <p:nvSpPr>
            <p:cNvPr id="5" name="TextBox 4">
              <a:extLst>
                <a:ext uri="{FF2B5EF4-FFF2-40B4-BE49-F238E27FC236}">
                  <a16:creationId xmlns:a16="http://schemas.microsoft.com/office/drawing/2014/main" id="{722CA9D2-7F27-4E83-9A27-72EFEFC57935}"/>
                </a:ext>
              </a:extLst>
            </p:cNvPr>
            <p:cNvSpPr txBox="1"/>
            <p:nvPr/>
          </p:nvSpPr>
          <p:spPr>
            <a:xfrm>
              <a:off x="1900991" y="1769756"/>
              <a:ext cx="2318084" cy="22067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AI</a:t>
              </a:r>
            </a:p>
          </p:txBody>
        </p:sp>
        <p:sp>
          <p:nvSpPr>
            <p:cNvPr id="6" name="TextBox 5">
              <a:extLst>
                <a:ext uri="{FF2B5EF4-FFF2-40B4-BE49-F238E27FC236}">
                  <a16:creationId xmlns:a16="http://schemas.microsoft.com/office/drawing/2014/main" id="{DEDE537B-C96F-44E8-A5CF-EADB456FAB0E}"/>
                </a:ext>
              </a:extLst>
            </p:cNvPr>
            <p:cNvSpPr txBox="1"/>
            <p:nvPr/>
          </p:nvSpPr>
          <p:spPr>
            <a:xfrm>
              <a:off x="2071461" y="3589080"/>
              <a:ext cx="1977144" cy="1369606"/>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Cloud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Edge</a:t>
              </a:r>
            </a:p>
          </p:txBody>
        </p:sp>
      </p:grpSp>
    </p:spTree>
    <p:extLst>
      <p:ext uri="{BB962C8B-B14F-4D97-AF65-F5344CB8AC3E}">
        <p14:creationId xmlns:p14="http://schemas.microsoft.com/office/powerpoint/2010/main" val="3292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AFAD-B0EE-4613-BBC1-D11C4E31DCE4}"/>
              </a:ext>
            </a:extLst>
          </p:cNvPr>
          <p:cNvSpPr>
            <a:spLocks noGrp="1"/>
          </p:cNvSpPr>
          <p:nvPr>
            <p:ph type="title"/>
          </p:nvPr>
        </p:nvSpPr>
        <p:spPr>
          <a:xfrm>
            <a:off x="338059" y="248932"/>
            <a:ext cx="10515600" cy="766508"/>
          </a:xfrm>
        </p:spPr>
        <p:txBody>
          <a:bodyPr/>
          <a:lstStyle/>
          <a:p>
            <a:r>
              <a:rPr lang="en-US"/>
              <a:t>AI in Action</a:t>
            </a:r>
          </a:p>
        </p:txBody>
      </p:sp>
      <p:pic>
        <p:nvPicPr>
          <p:cNvPr id="6" name="Picture 5">
            <a:extLst>
              <a:ext uri="{FF2B5EF4-FFF2-40B4-BE49-F238E27FC236}">
                <a16:creationId xmlns:a16="http://schemas.microsoft.com/office/drawing/2014/main" id="{65CB5032-AF4D-4929-8110-C8516FB7A5F2}"/>
              </a:ext>
            </a:extLst>
          </p:cNvPr>
          <p:cNvPicPr>
            <a:picLocks noChangeAspect="1"/>
          </p:cNvPicPr>
          <p:nvPr/>
        </p:nvPicPr>
        <p:blipFill>
          <a:blip r:embed="rId2"/>
          <a:stretch>
            <a:fillRect/>
          </a:stretch>
        </p:blipFill>
        <p:spPr>
          <a:xfrm>
            <a:off x="1950046" y="1067542"/>
            <a:ext cx="8622706" cy="5541526"/>
          </a:xfrm>
          <a:prstGeom prst="rect">
            <a:avLst/>
          </a:prstGeom>
        </p:spPr>
      </p:pic>
    </p:spTree>
    <p:extLst>
      <p:ext uri="{BB962C8B-B14F-4D97-AF65-F5344CB8AC3E}">
        <p14:creationId xmlns:p14="http://schemas.microsoft.com/office/powerpoint/2010/main" val="175243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013011-FB60-41E8-B7D1-92512E396FEF}"/>
              </a:ext>
            </a:extLst>
          </p:cNvPr>
          <p:cNvSpPr/>
          <p:nvPr/>
        </p:nvSpPr>
        <p:spPr bwMode="auto">
          <a:xfrm>
            <a:off x="6579909" y="0"/>
            <a:ext cx="5612091"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Title 2"/>
          <p:cNvSpPr>
            <a:spLocks noGrp="1"/>
          </p:cNvSpPr>
          <p:nvPr>
            <p:ph type="title"/>
          </p:nvPr>
        </p:nvSpPr>
        <p:spPr>
          <a:xfrm>
            <a:off x="588263" y="311769"/>
            <a:ext cx="5784257" cy="932082"/>
          </a:xfrm>
        </p:spPr>
        <p:txBody>
          <a:bodyPr>
            <a:normAutofit fontScale="90000"/>
          </a:bodyPr>
          <a:lstStyle/>
          <a:p>
            <a:r>
              <a:rPr lang="en-US" sz="3200"/>
              <a:t>Breakthroughs in deep learning demand </a:t>
            </a:r>
            <a:r>
              <a:rPr lang="en-US" sz="3200">
                <a:solidFill>
                  <a:schemeClr val="accent3"/>
                </a:solidFill>
              </a:rPr>
              <a:t>real-time AI</a:t>
            </a:r>
          </a:p>
        </p:txBody>
      </p:sp>
      <p:sp>
        <p:nvSpPr>
          <p:cNvPr id="4" name="Content Placeholder 3"/>
          <p:cNvSpPr>
            <a:spLocks noGrp="1"/>
          </p:cNvSpPr>
          <p:nvPr>
            <p:ph type="body" sz="quarter" idx="4294967295"/>
          </p:nvPr>
        </p:nvSpPr>
        <p:spPr>
          <a:xfrm>
            <a:off x="588263" y="1803596"/>
            <a:ext cx="5417070" cy="4767262"/>
          </a:xfrm>
        </p:spPr>
        <p:txBody>
          <a:bodyPr>
            <a:normAutofit/>
          </a:bodyPr>
          <a:lstStyle/>
          <a:p>
            <a:pPr marL="0" indent="0">
              <a:spcBef>
                <a:spcPts val="1176"/>
              </a:spcBef>
              <a:buNone/>
            </a:pPr>
            <a:r>
              <a:rPr lang="en-US" sz="2000">
                <a:solidFill>
                  <a:schemeClr val="tx1"/>
                </a:solidFill>
                <a:latin typeface="Segoe UI Semibold" panose="020B0702040204020203" pitchFamily="34" charset="0"/>
                <a:cs typeface="Segoe UI Semibold" panose="020B0702040204020203" pitchFamily="34" charset="0"/>
              </a:rPr>
              <a:t>Deep neural networks have enabled major advances in machine learning and AI</a:t>
            </a:r>
          </a:p>
          <a:p>
            <a:pPr marL="0" lvl="2" indent="0">
              <a:spcBef>
                <a:spcPts val="600"/>
              </a:spcBef>
              <a:buNone/>
            </a:pPr>
            <a:r>
              <a:rPr lang="en-US">
                <a:solidFill>
                  <a:schemeClr val="tx1"/>
                </a:solidFill>
              </a:rPr>
              <a:t>Computer vision</a:t>
            </a:r>
          </a:p>
          <a:p>
            <a:pPr marL="0" lvl="2" indent="0">
              <a:spcBef>
                <a:spcPts val="600"/>
              </a:spcBef>
              <a:buNone/>
            </a:pPr>
            <a:r>
              <a:rPr lang="en-US">
                <a:solidFill>
                  <a:schemeClr val="tx1"/>
                </a:solidFill>
              </a:rPr>
              <a:t>Language translation </a:t>
            </a:r>
          </a:p>
          <a:p>
            <a:pPr marL="0" lvl="2" indent="0">
              <a:spcBef>
                <a:spcPts val="600"/>
              </a:spcBef>
              <a:buNone/>
            </a:pPr>
            <a:r>
              <a:rPr lang="en-US">
                <a:solidFill>
                  <a:schemeClr val="tx1"/>
                </a:solidFill>
              </a:rPr>
              <a:t>Speech recognition</a:t>
            </a:r>
          </a:p>
          <a:p>
            <a:pPr marL="0" lvl="2" indent="0">
              <a:spcBef>
                <a:spcPts val="600"/>
              </a:spcBef>
              <a:buNone/>
            </a:pPr>
            <a:r>
              <a:rPr lang="en-US">
                <a:solidFill>
                  <a:schemeClr val="tx1"/>
                </a:solidFill>
              </a:rPr>
              <a:t>Question answering</a:t>
            </a:r>
          </a:p>
          <a:p>
            <a:pPr marL="0" lvl="2" indent="0">
              <a:spcBef>
                <a:spcPts val="600"/>
              </a:spcBef>
              <a:buNone/>
            </a:pPr>
            <a:r>
              <a:rPr lang="en-US">
                <a:solidFill>
                  <a:schemeClr val="tx1"/>
                </a:solidFill>
              </a:rPr>
              <a:t>And more…</a:t>
            </a:r>
          </a:p>
          <a:p>
            <a:pPr marL="0" indent="0">
              <a:spcBef>
                <a:spcPts val="2353"/>
              </a:spcBef>
              <a:buNone/>
            </a:pPr>
            <a:r>
              <a:rPr lang="en-US" sz="2000">
                <a:solidFill>
                  <a:schemeClr val="accent3"/>
                </a:solidFill>
                <a:latin typeface="Segoe UI Semibold" panose="020B0702040204020203" pitchFamily="34" charset="0"/>
                <a:cs typeface="Segoe UI Semibold" panose="020B0702040204020203" pitchFamily="34" charset="0"/>
              </a:rPr>
              <a:t>Problem</a:t>
            </a:r>
            <a:br>
              <a:rPr lang="en-US" sz="20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DNNs are challenging to serve and deploy </a:t>
            </a:r>
            <a:br>
              <a:rPr lang="en-US" sz="2000">
                <a:solidFill>
                  <a:schemeClr val="tx1"/>
                </a:solidFill>
                <a:latin typeface="Segoe UI Semibold" panose="020B0702040204020203" pitchFamily="34" charset="0"/>
                <a:cs typeface="Segoe UI Semibold" panose="020B0702040204020203" pitchFamily="34" charset="0"/>
              </a:rPr>
            </a:br>
            <a:r>
              <a:rPr lang="en-US" sz="2000">
                <a:solidFill>
                  <a:schemeClr val="tx1"/>
                </a:solidFill>
                <a:latin typeface="Segoe UI Semibold" panose="020B0702040204020203" pitchFamily="34" charset="0"/>
                <a:cs typeface="Segoe UI Semibold" panose="020B0702040204020203" pitchFamily="34" charset="0"/>
              </a:rPr>
              <a:t>in large-scale online services</a:t>
            </a:r>
          </a:p>
          <a:p>
            <a:pPr marL="0" lvl="2" indent="0">
              <a:spcBef>
                <a:spcPts val="784"/>
              </a:spcBef>
              <a:buNone/>
            </a:pPr>
            <a:r>
              <a:rPr lang="en-US"/>
              <a:t>Heavily constrained by latency, cost, and power</a:t>
            </a:r>
          </a:p>
          <a:p>
            <a:pPr marL="0" lvl="2" indent="0">
              <a:spcBef>
                <a:spcPts val="784"/>
              </a:spcBef>
              <a:buNone/>
            </a:pPr>
            <a:r>
              <a:rPr lang="en-US"/>
              <a:t>Size and complexity outpacing growth of commodity CPUs</a:t>
            </a:r>
            <a:endParaRPr lang="en-US" sz="1961">
              <a:latin typeface="Segoe UI Semibold" panose="020B0702040204020203" pitchFamily="34" charset="0"/>
              <a:cs typeface="Segoe UI Semibold" panose="020B0702040204020203" pitchFamily="34" charset="0"/>
            </a:endParaRPr>
          </a:p>
        </p:txBody>
      </p:sp>
      <p:grpSp>
        <p:nvGrpSpPr>
          <p:cNvPr id="61" name="Group 60">
            <a:extLst>
              <a:ext uri="{FF2B5EF4-FFF2-40B4-BE49-F238E27FC236}">
                <a16:creationId xmlns:a16="http://schemas.microsoft.com/office/drawing/2014/main" id="{BFFED82D-5373-4CF5-B704-E7E602271DCB}"/>
              </a:ext>
            </a:extLst>
          </p:cNvPr>
          <p:cNvGrpSpPr/>
          <p:nvPr/>
        </p:nvGrpSpPr>
        <p:grpSpPr>
          <a:xfrm>
            <a:off x="7098384" y="3751006"/>
            <a:ext cx="4999347" cy="2524861"/>
            <a:chOff x="4534984" y="1030072"/>
            <a:chExt cx="9622829" cy="4859898"/>
          </a:xfrm>
        </p:grpSpPr>
        <p:pic>
          <p:nvPicPr>
            <p:cNvPr id="62" name="Picture 61">
              <a:extLst>
                <a:ext uri="{FF2B5EF4-FFF2-40B4-BE49-F238E27FC236}">
                  <a16:creationId xmlns:a16="http://schemas.microsoft.com/office/drawing/2014/main" id="{F690FFD8-DC93-41CB-BD35-FF10FFDD33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240896" y="2366066"/>
              <a:ext cx="3733359" cy="1763967"/>
            </a:xfrm>
            <a:prstGeom prst="rect">
              <a:avLst/>
            </a:prstGeom>
          </p:spPr>
        </p:pic>
        <p:pic>
          <p:nvPicPr>
            <p:cNvPr id="63" name="Picture 62">
              <a:extLst>
                <a:ext uri="{FF2B5EF4-FFF2-40B4-BE49-F238E27FC236}">
                  <a16:creationId xmlns:a16="http://schemas.microsoft.com/office/drawing/2014/main" id="{0D951F19-DB9E-44CC-B0EC-85ED791D1741}"/>
                </a:ext>
              </a:extLst>
            </p:cNvPr>
            <p:cNvPicPr>
              <a:picLocks noChangeAspect="1"/>
            </p:cNvPicPr>
            <p:nvPr/>
          </p:nvPicPr>
          <p:blipFill rotWithShape="1">
            <a:blip r:embed="rId4"/>
            <a:srcRect l="28938" t="6644" r="52698" b="67968"/>
            <a:stretch/>
          </p:blipFill>
          <p:spPr>
            <a:xfrm>
              <a:off x="6404209" y="4925052"/>
              <a:ext cx="1428098" cy="964918"/>
            </a:xfrm>
            <a:prstGeom prst="rect">
              <a:avLst/>
            </a:prstGeom>
            <a:ln w="44450" cap="sq">
              <a:solidFill>
                <a:schemeClr val="accent4"/>
              </a:solidFill>
              <a:miter lim="800000"/>
            </a:ln>
          </p:spPr>
        </p:pic>
        <p:pic>
          <p:nvPicPr>
            <p:cNvPr id="64" name="Picture 63">
              <a:extLst>
                <a:ext uri="{FF2B5EF4-FFF2-40B4-BE49-F238E27FC236}">
                  <a16:creationId xmlns:a16="http://schemas.microsoft.com/office/drawing/2014/main" id="{810B7458-7868-4CEF-B197-1C525F843E45}"/>
                </a:ext>
              </a:extLst>
            </p:cNvPr>
            <p:cNvPicPr>
              <a:picLocks noChangeAspect="1"/>
            </p:cNvPicPr>
            <p:nvPr/>
          </p:nvPicPr>
          <p:blipFill rotWithShape="1">
            <a:blip r:embed="rId4"/>
            <a:srcRect l="47507" t="6644" r="28448" b="68212"/>
            <a:stretch/>
          </p:blipFill>
          <p:spPr>
            <a:xfrm>
              <a:off x="8172030" y="4925052"/>
              <a:ext cx="1869866" cy="955615"/>
            </a:xfrm>
            <a:prstGeom prst="rect">
              <a:avLst/>
            </a:prstGeom>
            <a:ln w="44450" cap="sq">
              <a:solidFill>
                <a:schemeClr val="accent5"/>
              </a:solidFill>
              <a:miter lim="800000"/>
            </a:ln>
          </p:spPr>
        </p:pic>
        <p:pic>
          <p:nvPicPr>
            <p:cNvPr id="65" name="Picture 64">
              <a:extLst>
                <a:ext uri="{FF2B5EF4-FFF2-40B4-BE49-F238E27FC236}">
                  <a16:creationId xmlns:a16="http://schemas.microsoft.com/office/drawing/2014/main" id="{13CF615D-68AC-4A66-9076-7F1680E95EC4}"/>
                </a:ext>
              </a:extLst>
            </p:cNvPr>
            <p:cNvPicPr>
              <a:picLocks noChangeAspect="1"/>
            </p:cNvPicPr>
            <p:nvPr/>
          </p:nvPicPr>
          <p:blipFill rotWithShape="1">
            <a:blip r:embed="rId4"/>
            <a:srcRect l="72103" t="8397" r="8847" b="67875"/>
            <a:stretch/>
          </p:blipFill>
          <p:spPr>
            <a:xfrm>
              <a:off x="10414593" y="4925052"/>
              <a:ext cx="1585131" cy="964918"/>
            </a:xfrm>
            <a:prstGeom prst="rect">
              <a:avLst/>
            </a:prstGeom>
            <a:ln w="44450" cap="sq">
              <a:solidFill>
                <a:schemeClr val="accent1"/>
              </a:solidFill>
              <a:miter lim="800000"/>
            </a:ln>
          </p:spPr>
        </p:pic>
        <p:sp>
          <p:nvSpPr>
            <p:cNvPr id="66" name="TextBox 65">
              <a:extLst>
                <a:ext uri="{FF2B5EF4-FFF2-40B4-BE49-F238E27FC236}">
                  <a16:creationId xmlns:a16="http://schemas.microsoft.com/office/drawing/2014/main" id="{359B9B9A-63E9-4D59-8F3F-87AA2FF6B7B4}"/>
                </a:ext>
              </a:extLst>
            </p:cNvPr>
            <p:cNvSpPr txBox="1"/>
            <p:nvPr/>
          </p:nvSpPr>
          <p:spPr>
            <a:xfrm>
              <a:off x="4534984" y="1030072"/>
              <a:ext cx="9622829" cy="651655"/>
            </a:xfrm>
            <a:prstGeom prst="rect">
              <a:avLst/>
            </a:prstGeom>
            <a:noFill/>
          </p:spPr>
          <p:txBody>
            <a:bodyPr wrap="square" lIns="0" rtlCol="0">
              <a:spAutoFit/>
            </a:bodyPr>
            <a:lstStyle>
              <a:defPPr>
                <a:defRPr lang="en-US"/>
              </a:defPPr>
              <a:lvl1pPr defTabSz="896386">
                <a:defRPr sz="1600" kern="0">
                  <a:latin typeface="Segoe UI Semibold" panose="020B0702040204020203" pitchFamily="34" charset="0"/>
                </a:defRPr>
              </a:lvl1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Segoe UI Semibold" panose="020B0702040204020203" pitchFamily="34" charset="0"/>
                  <a:ea typeface="等线" panose="02010600030101010101" pitchFamily="2" charset="-122"/>
                  <a:cs typeface="+mn-cs"/>
                </a:rPr>
                <a:t>Convolutional Neural Networks</a:t>
              </a:r>
              <a:endParaRPr kumimoji="0" lang="en-US" sz="1600" b="0" i="0" u="none" strike="noStrike" kern="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67" name="Left Brace 66">
              <a:extLst>
                <a:ext uri="{FF2B5EF4-FFF2-40B4-BE49-F238E27FC236}">
                  <a16:creationId xmlns:a16="http://schemas.microsoft.com/office/drawing/2014/main" id="{9A654884-026B-4E2D-BAF9-BCB04D866B33}"/>
                </a:ext>
              </a:extLst>
            </p:cNvPr>
            <p:cNvSpPr/>
            <p:nvPr/>
          </p:nvSpPr>
          <p:spPr>
            <a:xfrm rot="5400000">
              <a:off x="9786458" y="710896"/>
              <a:ext cx="249035" cy="3170937"/>
            </a:xfrm>
            <a:prstGeom prst="leftBrace">
              <a:avLst>
                <a:gd name="adj1" fmla="val 0"/>
                <a:gd name="adj2" fmla="val 50000"/>
              </a:avLst>
            </a:prstGeom>
            <a:noFill/>
            <a:ln w="6350" cap="flat" cmpd="sng" algn="ctr">
              <a:solidFill>
                <a:sysClr val="windowText" lastClr="000000"/>
              </a:solidFill>
              <a:prstDash val="solid"/>
              <a:miter lim="800000"/>
              <a:headEnd type="none"/>
              <a:tailEnd type="none"/>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8" name="Connector: Elbow 67">
              <a:extLst>
                <a:ext uri="{FF2B5EF4-FFF2-40B4-BE49-F238E27FC236}">
                  <a16:creationId xmlns:a16="http://schemas.microsoft.com/office/drawing/2014/main" id="{5BBF164C-2FDC-4C3E-BB31-2F4A61EF06E7}"/>
                </a:ext>
              </a:extLst>
            </p:cNvPr>
            <p:cNvCxnSpPr>
              <a:stCxn id="63" idx="0"/>
              <a:endCxn id="108" idx="4"/>
            </p:cNvCxnSpPr>
            <p:nvPr/>
          </p:nvCxnSpPr>
          <p:spPr>
            <a:xfrm rot="5400000" flipH="1" flipV="1">
              <a:off x="7715812" y="3516351"/>
              <a:ext cx="811146" cy="2006255"/>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cxnSp>
          <p:nvCxnSpPr>
            <p:cNvPr id="69" name="Connector: Elbow 68">
              <a:extLst>
                <a:ext uri="{FF2B5EF4-FFF2-40B4-BE49-F238E27FC236}">
                  <a16:creationId xmlns:a16="http://schemas.microsoft.com/office/drawing/2014/main" id="{94F8529A-75C4-4821-99EA-92AF07A60407}"/>
                </a:ext>
              </a:extLst>
            </p:cNvPr>
            <p:cNvCxnSpPr>
              <a:stCxn id="65" idx="0"/>
              <a:endCxn id="90" idx="4"/>
            </p:cNvCxnSpPr>
            <p:nvPr/>
          </p:nvCxnSpPr>
          <p:spPr>
            <a:xfrm rot="16200000" flipV="1">
              <a:off x="10558557" y="4276451"/>
              <a:ext cx="811146" cy="486056"/>
            </a:xfrm>
            <a:prstGeom prst="bentConnector3">
              <a:avLst/>
            </a:prstGeom>
            <a:noFill/>
            <a:ln w="6350" cap="flat" cmpd="sng" algn="ctr">
              <a:solidFill>
                <a:sysClr val="windowText" lastClr="000000"/>
              </a:solidFill>
              <a:prstDash val="solid"/>
              <a:miter lim="800000"/>
              <a:headEnd type="triangle" w="med" len="med"/>
              <a:tailEnd type="none" w="med" len="med"/>
            </a:ln>
            <a:effectLst/>
          </p:spPr>
        </p:cxnSp>
        <p:sp>
          <p:nvSpPr>
            <p:cNvPr id="70" name="Freeform: Shape 69">
              <a:extLst>
                <a:ext uri="{FF2B5EF4-FFF2-40B4-BE49-F238E27FC236}">
                  <a16:creationId xmlns:a16="http://schemas.microsoft.com/office/drawing/2014/main" id="{511CD69B-4AAB-4BDE-878A-98768ADF1F34}"/>
                </a:ext>
              </a:extLst>
            </p:cNvPr>
            <p:cNvSpPr/>
            <p:nvPr/>
          </p:nvSpPr>
          <p:spPr bwMode="auto">
            <a:xfrm rot="5400000">
              <a:off x="6624007" y="2738739"/>
              <a:ext cx="2013584" cy="1025085"/>
            </a:xfrm>
            <a:custGeom>
              <a:avLst/>
              <a:gdLst>
                <a:gd name="connsiteX0" fmla="*/ 0 w 2748901"/>
                <a:gd name="connsiteY0" fmla="*/ 1772086 h 1772086"/>
                <a:gd name="connsiteX1" fmla="*/ 840789 w 2748901"/>
                <a:gd name="connsiteY1" fmla="*/ 461283 h 1772086"/>
                <a:gd name="connsiteX2" fmla="*/ 374370 w 2748901"/>
                <a:gd name="connsiteY2" fmla="*/ 461283 h 1772086"/>
                <a:gd name="connsiteX3" fmla="*/ 1374452 w 2748901"/>
                <a:gd name="connsiteY3" fmla="*/ 0 h 1772086"/>
                <a:gd name="connsiteX4" fmla="*/ 2374534 w 2748901"/>
                <a:gd name="connsiteY4" fmla="*/ 461283 h 1772086"/>
                <a:gd name="connsiteX5" fmla="*/ 1908113 w 2748901"/>
                <a:gd name="connsiteY5" fmla="*/ 461283 h 1772086"/>
                <a:gd name="connsiteX6" fmla="*/ 2748901 w 2748901"/>
                <a:gd name="connsiteY6" fmla="*/ 1772086 h 177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8901" h="1772086">
                  <a:moveTo>
                    <a:pt x="0" y="1772086"/>
                  </a:moveTo>
                  <a:lnTo>
                    <a:pt x="840789" y="461283"/>
                  </a:lnTo>
                  <a:lnTo>
                    <a:pt x="374370" y="461283"/>
                  </a:lnTo>
                  <a:lnTo>
                    <a:pt x="1374452" y="0"/>
                  </a:lnTo>
                  <a:lnTo>
                    <a:pt x="2374534" y="461283"/>
                  </a:lnTo>
                  <a:lnTo>
                    <a:pt x="1908113" y="461283"/>
                  </a:lnTo>
                  <a:lnTo>
                    <a:pt x="2748901" y="1772086"/>
                  </a:lnTo>
                  <a:close/>
                </a:path>
              </a:pathLst>
            </a:cu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cxnSp>
          <p:nvCxnSpPr>
            <p:cNvPr id="71" name="Connector: Elbow 70">
              <a:extLst>
                <a:ext uri="{FF2B5EF4-FFF2-40B4-BE49-F238E27FC236}">
                  <a16:creationId xmlns:a16="http://schemas.microsoft.com/office/drawing/2014/main" id="{22A867B1-62A0-4B1E-B245-ABFD141AC87A}"/>
                </a:ext>
              </a:extLst>
            </p:cNvPr>
            <p:cNvCxnSpPr>
              <a:cxnSpLocks/>
              <a:stCxn id="64" idx="0"/>
            </p:cNvCxnSpPr>
            <p:nvPr/>
          </p:nvCxnSpPr>
          <p:spPr>
            <a:xfrm rot="5400000" flipH="1" flipV="1">
              <a:off x="9105082" y="4115791"/>
              <a:ext cx="811143" cy="807381"/>
            </a:xfrm>
            <a:prstGeom prst="bentConnector3">
              <a:avLst>
                <a:gd name="adj1" fmla="val 31681"/>
              </a:avLst>
            </a:prstGeom>
            <a:noFill/>
            <a:ln w="6350" cap="flat" cmpd="sng" algn="ctr">
              <a:solidFill>
                <a:sysClr val="windowText" lastClr="000000"/>
              </a:solidFill>
              <a:prstDash val="solid"/>
              <a:miter lim="800000"/>
              <a:headEnd type="triangle" w="med" len="med"/>
              <a:tailEnd type="none" w="med" len="med"/>
            </a:ln>
            <a:effectLst/>
          </p:spPr>
        </p:cxnSp>
        <p:pic>
          <p:nvPicPr>
            <p:cNvPr id="72" name="Picture 71">
              <a:extLst>
                <a:ext uri="{FF2B5EF4-FFF2-40B4-BE49-F238E27FC236}">
                  <a16:creationId xmlns:a16="http://schemas.microsoft.com/office/drawing/2014/main" id="{3A333963-532C-408F-96FD-3F26C3AAD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497" y="2225753"/>
              <a:ext cx="2059997" cy="2051059"/>
            </a:xfrm>
            <a:prstGeom prst="rect">
              <a:avLst/>
            </a:prstGeom>
          </p:spPr>
        </p:pic>
        <p:grpSp>
          <p:nvGrpSpPr>
            <p:cNvPr id="73" name="Group 72">
              <a:extLst>
                <a:ext uri="{FF2B5EF4-FFF2-40B4-BE49-F238E27FC236}">
                  <a16:creationId xmlns:a16="http://schemas.microsoft.com/office/drawing/2014/main" id="{F1FA06AF-F76B-4606-A1DB-02B6279D3F06}"/>
                </a:ext>
              </a:extLst>
            </p:cNvPr>
            <p:cNvGrpSpPr/>
            <p:nvPr/>
          </p:nvGrpSpPr>
          <p:grpSpPr>
            <a:xfrm>
              <a:off x="8261948" y="2484384"/>
              <a:ext cx="134095" cy="1530779"/>
              <a:chOff x="4177005" y="2152339"/>
              <a:chExt cx="183064" cy="2089786"/>
            </a:xfrm>
            <a:solidFill>
              <a:sysClr val="window" lastClr="FFFFFF"/>
            </a:solidFill>
          </p:grpSpPr>
          <p:sp>
            <p:nvSpPr>
              <p:cNvPr id="109" name="Oval 108">
                <a:extLst>
                  <a:ext uri="{FF2B5EF4-FFF2-40B4-BE49-F238E27FC236}">
                    <a16:creationId xmlns:a16="http://schemas.microsoft.com/office/drawing/2014/main" id="{7C69C574-D259-4076-9813-C1F46B5E0333}"/>
                  </a:ext>
                </a:extLst>
              </p:cNvPr>
              <p:cNvSpPr/>
              <p:nvPr/>
            </p:nvSpPr>
            <p:spPr bwMode="auto">
              <a:xfrm>
                <a:off x="4177005" y="2152339"/>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 name="Oval 109">
                <a:extLst>
                  <a:ext uri="{FF2B5EF4-FFF2-40B4-BE49-F238E27FC236}">
                    <a16:creationId xmlns:a16="http://schemas.microsoft.com/office/drawing/2014/main" id="{9C458F5C-4CEB-46C4-A9D8-27A9986031FA}"/>
                  </a:ext>
                </a:extLst>
              </p:cNvPr>
              <p:cNvSpPr/>
              <p:nvPr/>
            </p:nvSpPr>
            <p:spPr bwMode="auto">
              <a:xfrm>
                <a:off x="4177005" y="2424728"/>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1" name="Oval 110">
                <a:extLst>
                  <a:ext uri="{FF2B5EF4-FFF2-40B4-BE49-F238E27FC236}">
                    <a16:creationId xmlns:a16="http://schemas.microsoft.com/office/drawing/2014/main" id="{F1BB9677-0A2E-4D9F-BBFB-0B6A50288349}"/>
                  </a:ext>
                </a:extLst>
              </p:cNvPr>
              <p:cNvSpPr/>
              <p:nvPr/>
            </p:nvSpPr>
            <p:spPr bwMode="auto">
              <a:xfrm>
                <a:off x="4177005" y="2697117"/>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2" name="Oval 111">
                <a:extLst>
                  <a:ext uri="{FF2B5EF4-FFF2-40B4-BE49-F238E27FC236}">
                    <a16:creationId xmlns:a16="http://schemas.microsoft.com/office/drawing/2014/main" id="{E22195E0-B100-46DE-A394-DC62E8FE28B2}"/>
                  </a:ext>
                </a:extLst>
              </p:cNvPr>
              <p:cNvSpPr/>
              <p:nvPr/>
            </p:nvSpPr>
            <p:spPr bwMode="auto">
              <a:xfrm>
                <a:off x="4177005" y="2969506"/>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3" name="Oval 112">
                <a:extLst>
                  <a:ext uri="{FF2B5EF4-FFF2-40B4-BE49-F238E27FC236}">
                    <a16:creationId xmlns:a16="http://schemas.microsoft.com/office/drawing/2014/main" id="{F44905D8-32C9-44F0-979E-DEA1BAB6954A}"/>
                  </a:ext>
                </a:extLst>
              </p:cNvPr>
              <p:cNvSpPr/>
              <p:nvPr/>
            </p:nvSpPr>
            <p:spPr bwMode="auto">
              <a:xfrm>
                <a:off x="4177005" y="3241895"/>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 name="Oval 113">
                <a:extLst>
                  <a:ext uri="{FF2B5EF4-FFF2-40B4-BE49-F238E27FC236}">
                    <a16:creationId xmlns:a16="http://schemas.microsoft.com/office/drawing/2014/main" id="{1650803A-F500-4B7A-9E25-D8455678BB53}"/>
                  </a:ext>
                </a:extLst>
              </p:cNvPr>
              <p:cNvSpPr/>
              <p:nvPr/>
            </p:nvSpPr>
            <p:spPr bwMode="auto">
              <a:xfrm>
                <a:off x="4177005" y="3514284"/>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 name="Oval 114">
                <a:extLst>
                  <a:ext uri="{FF2B5EF4-FFF2-40B4-BE49-F238E27FC236}">
                    <a16:creationId xmlns:a16="http://schemas.microsoft.com/office/drawing/2014/main" id="{4D89C3A2-8BC1-4CF4-AF49-2D7A10709E9E}"/>
                  </a:ext>
                </a:extLst>
              </p:cNvPr>
              <p:cNvSpPr/>
              <p:nvPr/>
            </p:nvSpPr>
            <p:spPr bwMode="auto">
              <a:xfrm>
                <a:off x="4177005" y="3786673"/>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Oval 115">
                <a:extLst>
                  <a:ext uri="{FF2B5EF4-FFF2-40B4-BE49-F238E27FC236}">
                    <a16:creationId xmlns:a16="http://schemas.microsoft.com/office/drawing/2014/main" id="{6F7E8531-FFDE-49D1-BBC6-2672E4AEEFE1}"/>
                  </a:ext>
                </a:extLst>
              </p:cNvPr>
              <p:cNvSpPr/>
              <p:nvPr/>
            </p:nvSpPr>
            <p:spPr bwMode="auto">
              <a:xfrm>
                <a:off x="4177005" y="4059061"/>
                <a:ext cx="183064" cy="183064"/>
              </a:xfrm>
              <a:prstGeom prst="ellipse">
                <a:avLst/>
              </a:prstGeom>
              <a:grpFill/>
              <a:ln w="19050"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3127A091-2521-4FC8-98B9-255F410B4020}"/>
                </a:ext>
              </a:extLst>
            </p:cNvPr>
            <p:cNvGrpSpPr/>
            <p:nvPr/>
          </p:nvGrpSpPr>
          <p:grpSpPr>
            <a:xfrm>
              <a:off x="9057465" y="2384621"/>
              <a:ext cx="134095" cy="1729285"/>
              <a:chOff x="4177005" y="2152339"/>
              <a:chExt cx="183064" cy="2360781"/>
            </a:xfrm>
            <a:solidFill>
              <a:sysClr val="window" lastClr="FFFFFF"/>
            </a:solidFill>
          </p:grpSpPr>
          <p:sp>
            <p:nvSpPr>
              <p:cNvPr id="100" name="Oval 99">
                <a:extLst>
                  <a:ext uri="{FF2B5EF4-FFF2-40B4-BE49-F238E27FC236}">
                    <a16:creationId xmlns:a16="http://schemas.microsoft.com/office/drawing/2014/main" id="{EC06C6F5-74F2-407F-A92D-825605474F3A}"/>
                  </a:ext>
                </a:extLst>
              </p:cNvPr>
              <p:cNvSpPr/>
              <p:nvPr/>
            </p:nvSpPr>
            <p:spPr bwMode="auto">
              <a:xfrm>
                <a:off x="4177005" y="2152339"/>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1" name="Oval 100">
                <a:extLst>
                  <a:ext uri="{FF2B5EF4-FFF2-40B4-BE49-F238E27FC236}">
                    <a16:creationId xmlns:a16="http://schemas.microsoft.com/office/drawing/2014/main" id="{98371860-5018-459D-8003-639640F10C57}"/>
                  </a:ext>
                </a:extLst>
              </p:cNvPr>
              <p:cNvSpPr/>
              <p:nvPr/>
            </p:nvSpPr>
            <p:spPr bwMode="auto">
              <a:xfrm>
                <a:off x="4177005" y="2424728"/>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2" name="Oval 101">
                <a:extLst>
                  <a:ext uri="{FF2B5EF4-FFF2-40B4-BE49-F238E27FC236}">
                    <a16:creationId xmlns:a16="http://schemas.microsoft.com/office/drawing/2014/main" id="{1B272378-00C7-41E3-863E-95964D14613A}"/>
                  </a:ext>
                </a:extLst>
              </p:cNvPr>
              <p:cNvSpPr/>
              <p:nvPr/>
            </p:nvSpPr>
            <p:spPr bwMode="auto">
              <a:xfrm>
                <a:off x="4177005" y="2697117"/>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3" name="Oval 102">
                <a:extLst>
                  <a:ext uri="{FF2B5EF4-FFF2-40B4-BE49-F238E27FC236}">
                    <a16:creationId xmlns:a16="http://schemas.microsoft.com/office/drawing/2014/main" id="{B68338F9-A4CD-4096-BAE5-422EEBA534D3}"/>
                  </a:ext>
                </a:extLst>
              </p:cNvPr>
              <p:cNvSpPr/>
              <p:nvPr/>
            </p:nvSpPr>
            <p:spPr bwMode="auto">
              <a:xfrm>
                <a:off x="4177005" y="296950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4" name="Oval 103">
                <a:extLst>
                  <a:ext uri="{FF2B5EF4-FFF2-40B4-BE49-F238E27FC236}">
                    <a16:creationId xmlns:a16="http://schemas.microsoft.com/office/drawing/2014/main" id="{06D31149-16EA-448E-9C6D-3F1C8F1E77D0}"/>
                  </a:ext>
                </a:extLst>
              </p:cNvPr>
              <p:cNvSpPr/>
              <p:nvPr/>
            </p:nvSpPr>
            <p:spPr bwMode="auto">
              <a:xfrm>
                <a:off x="4177005" y="3241895"/>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5" name="Oval 104">
                <a:extLst>
                  <a:ext uri="{FF2B5EF4-FFF2-40B4-BE49-F238E27FC236}">
                    <a16:creationId xmlns:a16="http://schemas.microsoft.com/office/drawing/2014/main" id="{2ECC1A34-14B4-4441-85AE-283907FB3376}"/>
                  </a:ext>
                </a:extLst>
              </p:cNvPr>
              <p:cNvSpPr/>
              <p:nvPr/>
            </p:nvSpPr>
            <p:spPr bwMode="auto">
              <a:xfrm>
                <a:off x="4177005" y="3514284"/>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6" name="Oval 105">
                <a:extLst>
                  <a:ext uri="{FF2B5EF4-FFF2-40B4-BE49-F238E27FC236}">
                    <a16:creationId xmlns:a16="http://schemas.microsoft.com/office/drawing/2014/main" id="{C5BCB194-C943-42D7-BC3C-D3DCF027AFFB}"/>
                  </a:ext>
                </a:extLst>
              </p:cNvPr>
              <p:cNvSpPr/>
              <p:nvPr/>
            </p:nvSpPr>
            <p:spPr bwMode="auto">
              <a:xfrm>
                <a:off x="4177005" y="3786673"/>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7" name="Oval 106">
                <a:extLst>
                  <a:ext uri="{FF2B5EF4-FFF2-40B4-BE49-F238E27FC236}">
                    <a16:creationId xmlns:a16="http://schemas.microsoft.com/office/drawing/2014/main" id="{761D368C-9F95-490D-9AAF-C1E46C81F2EE}"/>
                  </a:ext>
                </a:extLst>
              </p:cNvPr>
              <p:cNvSpPr/>
              <p:nvPr/>
            </p:nvSpPr>
            <p:spPr bwMode="auto">
              <a:xfrm>
                <a:off x="4177005" y="4059061"/>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8" name="Oval 107">
                <a:extLst>
                  <a:ext uri="{FF2B5EF4-FFF2-40B4-BE49-F238E27FC236}">
                    <a16:creationId xmlns:a16="http://schemas.microsoft.com/office/drawing/2014/main" id="{8E8536F9-576B-43DA-9B49-3800395CFE64}"/>
                  </a:ext>
                </a:extLst>
              </p:cNvPr>
              <p:cNvSpPr/>
              <p:nvPr/>
            </p:nvSpPr>
            <p:spPr bwMode="auto">
              <a:xfrm>
                <a:off x="4177005" y="4330056"/>
                <a:ext cx="183064" cy="183064"/>
              </a:xfrm>
              <a:prstGeom prst="ellipse">
                <a:avLst/>
              </a:prstGeom>
              <a:grpFill/>
              <a:ln w="1905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BE6B8621-81DC-44AD-B1EE-578A35851746}"/>
                </a:ext>
              </a:extLst>
            </p:cNvPr>
            <p:cNvGrpSpPr/>
            <p:nvPr/>
          </p:nvGrpSpPr>
          <p:grpSpPr>
            <a:xfrm>
              <a:off x="9855521" y="2384621"/>
              <a:ext cx="134095" cy="1729285"/>
              <a:chOff x="4177005" y="2152339"/>
              <a:chExt cx="183064" cy="2360781"/>
            </a:xfrm>
            <a:solidFill>
              <a:sysClr val="window" lastClr="FFFFFF"/>
            </a:solidFill>
          </p:grpSpPr>
          <p:sp>
            <p:nvSpPr>
              <p:cNvPr id="91" name="Oval 90">
                <a:extLst>
                  <a:ext uri="{FF2B5EF4-FFF2-40B4-BE49-F238E27FC236}">
                    <a16:creationId xmlns:a16="http://schemas.microsoft.com/office/drawing/2014/main" id="{FA11812B-C581-433D-AB1C-BF0C33937F2C}"/>
                  </a:ext>
                </a:extLst>
              </p:cNvPr>
              <p:cNvSpPr/>
              <p:nvPr/>
            </p:nvSpPr>
            <p:spPr bwMode="auto">
              <a:xfrm>
                <a:off x="4177005" y="2152339"/>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Oval 91">
                <a:extLst>
                  <a:ext uri="{FF2B5EF4-FFF2-40B4-BE49-F238E27FC236}">
                    <a16:creationId xmlns:a16="http://schemas.microsoft.com/office/drawing/2014/main" id="{65C0FFED-9E64-4886-AD0A-3F654392DB74}"/>
                  </a:ext>
                </a:extLst>
              </p:cNvPr>
              <p:cNvSpPr/>
              <p:nvPr/>
            </p:nvSpPr>
            <p:spPr bwMode="auto">
              <a:xfrm>
                <a:off x="4177005" y="2424728"/>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3" name="Oval 92">
                <a:extLst>
                  <a:ext uri="{FF2B5EF4-FFF2-40B4-BE49-F238E27FC236}">
                    <a16:creationId xmlns:a16="http://schemas.microsoft.com/office/drawing/2014/main" id="{EE120280-DECE-4C6A-A24A-53C6A50974A3}"/>
                  </a:ext>
                </a:extLst>
              </p:cNvPr>
              <p:cNvSpPr/>
              <p:nvPr/>
            </p:nvSpPr>
            <p:spPr bwMode="auto">
              <a:xfrm>
                <a:off x="4177005" y="2697117"/>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4" name="Oval 93">
                <a:extLst>
                  <a:ext uri="{FF2B5EF4-FFF2-40B4-BE49-F238E27FC236}">
                    <a16:creationId xmlns:a16="http://schemas.microsoft.com/office/drawing/2014/main" id="{444FA334-C001-4358-A3F1-006DFDCCC9FC}"/>
                  </a:ext>
                </a:extLst>
              </p:cNvPr>
              <p:cNvSpPr/>
              <p:nvPr/>
            </p:nvSpPr>
            <p:spPr bwMode="auto">
              <a:xfrm>
                <a:off x="4177005" y="296950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Oval 94">
                <a:extLst>
                  <a:ext uri="{FF2B5EF4-FFF2-40B4-BE49-F238E27FC236}">
                    <a16:creationId xmlns:a16="http://schemas.microsoft.com/office/drawing/2014/main" id="{2B2292F3-1AB7-4C7C-BB77-727F45827F3F}"/>
                  </a:ext>
                </a:extLst>
              </p:cNvPr>
              <p:cNvSpPr/>
              <p:nvPr/>
            </p:nvSpPr>
            <p:spPr bwMode="auto">
              <a:xfrm>
                <a:off x="4177005" y="3241895"/>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Oval 95">
                <a:extLst>
                  <a:ext uri="{FF2B5EF4-FFF2-40B4-BE49-F238E27FC236}">
                    <a16:creationId xmlns:a16="http://schemas.microsoft.com/office/drawing/2014/main" id="{17CFC00A-1952-4C6E-88B2-E9C518737FD3}"/>
                  </a:ext>
                </a:extLst>
              </p:cNvPr>
              <p:cNvSpPr/>
              <p:nvPr/>
            </p:nvSpPr>
            <p:spPr bwMode="auto">
              <a:xfrm>
                <a:off x="4177005" y="3514284"/>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7" name="Oval 96">
                <a:extLst>
                  <a:ext uri="{FF2B5EF4-FFF2-40B4-BE49-F238E27FC236}">
                    <a16:creationId xmlns:a16="http://schemas.microsoft.com/office/drawing/2014/main" id="{804F0D93-B1B5-4155-8182-26F76D975575}"/>
                  </a:ext>
                </a:extLst>
              </p:cNvPr>
              <p:cNvSpPr/>
              <p:nvPr/>
            </p:nvSpPr>
            <p:spPr bwMode="auto">
              <a:xfrm>
                <a:off x="4177005" y="3786673"/>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8" name="Oval 97">
                <a:extLst>
                  <a:ext uri="{FF2B5EF4-FFF2-40B4-BE49-F238E27FC236}">
                    <a16:creationId xmlns:a16="http://schemas.microsoft.com/office/drawing/2014/main" id="{608E114A-0105-438F-99D9-D0DAFC4057BC}"/>
                  </a:ext>
                </a:extLst>
              </p:cNvPr>
              <p:cNvSpPr/>
              <p:nvPr/>
            </p:nvSpPr>
            <p:spPr bwMode="auto">
              <a:xfrm>
                <a:off x="4177005" y="4059061"/>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Oval 98">
                <a:extLst>
                  <a:ext uri="{FF2B5EF4-FFF2-40B4-BE49-F238E27FC236}">
                    <a16:creationId xmlns:a16="http://schemas.microsoft.com/office/drawing/2014/main" id="{27928793-7653-4C5E-8A3B-A3F47ED1F602}"/>
                  </a:ext>
                </a:extLst>
              </p:cNvPr>
              <p:cNvSpPr/>
              <p:nvPr/>
            </p:nvSpPr>
            <p:spPr bwMode="auto">
              <a:xfrm>
                <a:off x="4177005" y="4330056"/>
                <a:ext cx="183064" cy="183064"/>
              </a:xfrm>
              <a:prstGeom prst="ellipse">
                <a:avLst/>
              </a:prstGeom>
              <a:grpFill/>
              <a:ln w="19050" cap="flat" cmpd="sng" algn="ctr">
                <a:solidFill>
                  <a:schemeClr val="accent5"/>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0F66C8A3-02A2-448C-961F-54BFBEF3C037}"/>
                </a:ext>
              </a:extLst>
            </p:cNvPr>
            <p:cNvGrpSpPr/>
            <p:nvPr/>
          </p:nvGrpSpPr>
          <p:grpSpPr>
            <a:xfrm>
              <a:off x="10654054" y="2384621"/>
              <a:ext cx="134095" cy="1729286"/>
              <a:chOff x="4177005" y="2152339"/>
              <a:chExt cx="183064" cy="2360783"/>
            </a:xfrm>
            <a:solidFill>
              <a:sysClr val="window" lastClr="FFFFFF"/>
            </a:solidFill>
          </p:grpSpPr>
          <p:sp>
            <p:nvSpPr>
              <p:cNvPr id="82" name="Oval 81">
                <a:extLst>
                  <a:ext uri="{FF2B5EF4-FFF2-40B4-BE49-F238E27FC236}">
                    <a16:creationId xmlns:a16="http://schemas.microsoft.com/office/drawing/2014/main" id="{97AED89A-7F80-4259-A9DD-CFD53CDCCA3F}"/>
                  </a:ext>
                </a:extLst>
              </p:cNvPr>
              <p:cNvSpPr/>
              <p:nvPr/>
            </p:nvSpPr>
            <p:spPr bwMode="auto">
              <a:xfrm>
                <a:off x="4177005" y="2152339"/>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3" name="Oval 82">
                <a:extLst>
                  <a:ext uri="{FF2B5EF4-FFF2-40B4-BE49-F238E27FC236}">
                    <a16:creationId xmlns:a16="http://schemas.microsoft.com/office/drawing/2014/main" id="{2C141DF7-2FC3-4C1C-A241-7BD696122E80}"/>
                  </a:ext>
                </a:extLst>
              </p:cNvPr>
              <p:cNvSpPr/>
              <p:nvPr/>
            </p:nvSpPr>
            <p:spPr bwMode="auto">
              <a:xfrm>
                <a:off x="4177005" y="242472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4" name="Oval 83">
                <a:extLst>
                  <a:ext uri="{FF2B5EF4-FFF2-40B4-BE49-F238E27FC236}">
                    <a16:creationId xmlns:a16="http://schemas.microsoft.com/office/drawing/2014/main" id="{40048177-53C7-4BE0-928E-AC6189E9D9E2}"/>
                  </a:ext>
                </a:extLst>
              </p:cNvPr>
              <p:cNvSpPr/>
              <p:nvPr/>
            </p:nvSpPr>
            <p:spPr bwMode="auto">
              <a:xfrm>
                <a:off x="4177005" y="2697117"/>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5" name="Oval 84">
                <a:extLst>
                  <a:ext uri="{FF2B5EF4-FFF2-40B4-BE49-F238E27FC236}">
                    <a16:creationId xmlns:a16="http://schemas.microsoft.com/office/drawing/2014/main" id="{FB3E13EF-EF01-45A8-8724-FEB6910B4BB4}"/>
                  </a:ext>
                </a:extLst>
              </p:cNvPr>
              <p:cNvSpPr/>
              <p:nvPr/>
            </p:nvSpPr>
            <p:spPr bwMode="auto">
              <a:xfrm>
                <a:off x="4177005" y="2969506"/>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Oval 85">
                <a:extLst>
                  <a:ext uri="{FF2B5EF4-FFF2-40B4-BE49-F238E27FC236}">
                    <a16:creationId xmlns:a16="http://schemas.microsoft.com/office/drawing/2014/main" id="{3A812D64-C0FE-4539-BF8C-2D606D7F86C6}"/>
                  </a:ext>
                </a:extLst>
              </p:cNvPr>
              <p:cNvSpPr/>
              <p:nvPr/>
            </p:nvSpPr>
            <p:spPr bwMode="auto">
              <a:xfrm>
                <a:off x="4177005" y="3241895"/>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7" name="Oval 86">
                <a:extLst>
                  <a:ext uri="{FF2B5EF4-FFF2-40B4-BE49-F238E27FC236}">
                    <a16:creationId xmlns:a16="http://schemas.microsoft.com/office/drawing/2014/main" id="{EAE7AC45-E05E-43A6-A52E-393745116343}"/>
                  </a:ext>
                </a:extLst>
              </p:cNvPr>
              <p:cNvSpPr/>
              <p:nvPr/>
            </p:nvSpPr>
            <p:spPr bwMode="auto">
              <a:xfrm>
                <a:off x="4177005" y="3514284"/>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B0BB1AC6-1EBF-49AC-9DF7-9FD63CD68168}"/>
                  </a:ext>
                </a:extLst>
              </p:cNvPr>
              <p:cNvSpPr/>
              <p:nvPr/>
            </p:nvSpPr>
            <p:spPr bwMode="auto">
              <a:xfrm>
                <a:off x="4177005" y="3786673"/>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9" name="Oval 88">
                <a:extLst>
                  <a:ext uri="{FF2B5EF4-FFF2-40B4-BE49-F238E27FC236}">
                    <a16:creationId xmlns:a16="http://schemas.microsoft.com/office/drawing/2014/main" id="{EF9CD31A-EDB9-4923-A64E-BFF482E47D14}"/>
                  </a:ext>
                </a:extLst>
              </p:cNvPr>
              <p:cNvSpPr/>
              <p:nvPr/>
            </p:nvSpPr>
            <p:spPr bwMode="auto">
              <a:xfrm>
                <a:off x="4177005" y="4059061"/>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0" name="Oval 89">
                <a:extLst>
                  <a:ext uri="{FF2B5EF4-FFF2-40B4-BE49-F238E27FC236}">
                    <a16:creationId xmlns:a16="http://schemas.microsoft.com/office/drawing/2014/main" id="{43B3CE3B-CE44-41AF-B2A0-05C83212011B}"/>
                  </a:ext>
                </a:extLst>
              </p:cNvPr>
              <p:cNvSpPr/>
              <p:nvPr/>
            </p:nvSpPr>
            <p:spPr bwMode="auto">
              <a:xfrm>
                <a:off x="4177005" y="4330058"/>
                <a:ext cx="183064" cy="183064"/>
              </a:xfrm>
              <a:prstGeom prst="ellipse">
                <a:avLst/>
              </a:prstGeom>
              <a:grp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55EE7635-0E3F-4A93-BD4E-D5F4595760FD}"/>
                </a:ext>
              </a:extLst>
            </p:cNvPr>
            <p:cNvGrpSpPr/>
            <p:nvPr/>
          </p:nvGrpSpPr>
          <p:grpSpPr>
            <a:xfrm>
              <a:off x="11457449" y="2883437"/>
              <a:ext cx="134095" cy="732674"/>
              <a:chOff x="4177005" y="2697117"/>
              <a:chExt cx="183064" cy="1000231"/>
            </a:xfrm>
            <a:solidFill>
              <a:sysClr val="window" lastClr="FFFFFF"/>
            </a:solidFill>
          </p:grpSpPr>
          <p:sp>
            <p:nvSpPr>
              <p:cNvPr id="78" name="Oval 77">
                <a:extLst>
                  <a:ext uri="{FF2B5EF4-FFF2-40B4-BE49-F238E27FC236}">
                    <a16:creationId xmlns:a16="http://schemas.microsoft.com/office/drawing/2014/main" id="{0417926B-EF69-4689-B8EC-339605580AEB}"/>
                  </a:ext>
                </a:extLst>
              </p:cNvPr>
              <p:cNvSpPr/>
              <p:nvPr/>
            </p:nvSpPr>
            <p:spPr bwMode="auto">
              <a:xfrm>
                <a:off x="4177005" y="2697117"/>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DCD1F0FA-4A4D-45F0-B097-3F6B2A68E2D7}"/>
                  </a:ext>
                </a:extLst>
              </p:cNvPr>
              <p:cNvSpPr/>
              <p:nvPr/>
            </p:nvSpPr>
            <p:spPr bwMode="auto">
              <a:xfrm>
                <a:off x="4177005" y="2969506"/>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 name="Oval 79">
                <a:extLst>
                  <a:ext uri="{FF2B5EF4-FFF2-40B4-BE49-F238E27FC236}">
                    <a16:creationId xmlns:a16="http://schemas.microsoft.com/office/drawing/2014/main" id="{DA8EF960-23EC-423C-8910-68917F0B84FC}"/>
                  </a:ext>
                </a:extLst>
              </p:cNvPr>
              <p:cNvSpPr/>
              <p:nvPr/>
            </p:nvSpPr>
            <p:spPr bwMode="auto">
              <a:xfrm>
                <a:off x="4177005" y="3241895"/>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1" name="Oval 80">
                <a:extLst>
                  <a:ext uri="{FF2B5EF4-FFF2-40B4-BE49-F238E27FC236}">
                    <a16:creationId xmlns:a16="http://schemas.microsoft.com/office/drawing/2014/main" id="{C21783F6-B378-40CF-B0AC-84E777494FFB}"/>
                  </a:ext>
                </a:extLst>
              </p:cNvPr>
              <p:cNvSpPr/>
              <p:nvPr/>
            </p:nvSpPr>
            <p:spPr bwMode="auto">
              <a:xfrm>
                <a:off x="4177005" y="3514284"/>
                <a:ext cx="183064" cy="183064"/>
              </a:xfrm>
              <a:prstGeom prst="ellipse">
                <a:avLst/>
              </a:prstGeom>
              <a:grpFill/>
              <a:ln w="190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79" name="Group 278">
            <a:extLst>
              <a:ext uri="{FF2B5EF4-FFF2-40B4-BE49-F238E27FC236}">
                <a16:creationId xmlns:a16="http://schemas.microsoft.com/office/drawing/2014/main" id="{23B0790C-F5B1-4AEB-9F51-A787202AE3FE}"/>
              </a:ext>
            </a:extLst>
          </p:cNvPr>
          <p:cNvGrpSpPr/>
          <p:nvPr/>
        </p:nvGrpSpPr>
        <p:grpSpPr>
          <a:xfrm>
            <a:off x="8150175" y="1194132"/>
            <a:ext cx="2528372" cy="1898857"/>
            <a:chOff x="8019410" y="1775994"/>
            <a:chExt cx="2579071" cy="1936933"/>
          </a:xfrm>
        </p:grpSpPr>
        <p:sp>
          <p:nvSpPr>
            <p:cNvPr id="6" name="Rectangle 5">
              <a:extLst>
                <a:ext uri="{FF2B5EF4-FFF2-40B4-BE49-F238E27FC236}">
                  <a16:creationId xmlns:a16="http://schemas.microsoft.com/office/drawing/2014/main" id="{06162EED-5B1E-419B-B62C-B8BC76CA91E6}"/>
                </a:ext>
              </a:extLst>
            </p:cNvPr>
            <p:cNvSpPr/>
            <p:nvPr/>
          </p:nvSpPr>
          <p:spPr bwMode="auto">
            <a:xfrm>
              <a:off x="8228403" y="2776201"/>
              <a:ext cx="342481" cy="342481"/>
            </a:xfrm>
            <a:prstGeom prst="rect">
              <a:avLst/>
            </a:prstGeom>
            <a:solidFill>
              <a:schemeClr val="accent5">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1" u="none" strike="noStrike" kern="1200" cap="none" spc="0" normalizeH="0" baseline="0" noProof="0">
                  <a:ln>
                    <a:noFill/>
                  </a:ln>
                  <a:solidFill>
                    <a:prstClr val="black"/>
                  </a:solidFill>
                  <a:effectLst/>
                  <a:uLnTx/>
                  <a:uFillTx/>
                  <a:latin typeface="Calibri" panose="020F0502020204030204"/>
                  <a:ea typeface="+mn-ea"/>
                  <a:cs typeface="+mn-cs"/>
                </a:rPr>
                <a:t>h</a:t>
              </a:r>
              <a:r>
                <a:rPr kumimoji="0" lang="en-US" sz="1078" b="0" i="1" u="none" strike="noStrike" kern="1200" cap="none" spc="0" normalizeH="0" baseline="-25000" noProof="0">
                  <a:ln>
                    <a:noFill/>
                  </a:ln>
                  <a:solidFill>
                    <a:prstClr val="black"/>
                  </a:solidFill>
                  <a:effectLst/>
                  <a:uLnTx/>
                  <a:uFillTx/>
                  <a:latin typeface="Calibri" panose="020F0502020204030204"/>
                  <a:ea typeface="+mn-ea"/>
                  <a:cs typeface="+mn-cs"/>
                </a:rPr>
                <a:t>t-1</a:t>
              </a:r>
            </a:p>
          </p:txBody>
        </p:sp>
        <p:sp>
          <p:nvSpPr>
            <p:cNvPr id="118" name="Rectangle 117">
              <a:extLst>
                <a:ext uri="{FF2B5EF4-FFF2-40B4-BE49-F238E27FC236}">
                  <a16:creationId xmlns:a16="http://schemas.microsoft.com/office/drawing/2014/main" id="{43F620BB-BC01-4AD2-898D-B90CF57C128A}"/>
                </a:ext>
              </a:extLst>
            </p:cNvPr>
            <p:cNvSpPr/>
            <p:nvPr/>
          </p:nvSpPr>
          <p:spPr bwMode="auto">
            <a:xfrm>
              <a:off x="8896779" y="2776843"/>
              <a:ext cx="342481" cy="342481"/>
            </a:xfrm>
            <a:prstGeom prst="rect">
              <a:avLst/>
            </a:prstGeom>
            <a:solidFill>
              <a:schemeClr val="accent5">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1" u="none" strike="noStrike" kern="1200" cap="none" spc="0" normalizeH="0" baseline="0" noProof="0" err="1">
                  <a:ln>
                    <a:noFill/>
                  </a:ln>
                  <a:solidFill>
                    <a:prstClr val="black"/>
                  </a:solidFill>
                  <a:effectLst/>
                  <a:uLnTx/>
                  <a:uFillTx/>
                  <a:latin typeface="Calibri" panose="020F0502020204030204"/>
                  <a:ea typeface="+mn-ea"/>
                  <a:cs typeface="+mn-cs"/>
                </a:rPr>
                <a:t>h</a:t>
              </a:r>
              <a:r>
                <a:rPr kumimoji="0" lang="en-US" sz="1078" b="0" i="1" u="none" strike="noStrike" kern="1200" cap="none" spc="0" normalizeH="0" baseline="-25000" noProof="0" err="1">
                  <a:ln>
                    <a:noFill/>
                  </a:ln>
                  <a:solidFill>
                    <a:prstClr val="black"/>
                  </a:solidFill>
                  <a:effectLst/>
                  <a:uLnTx/>
                  <a:uFillTx/>
                  <a:latin typeface="Calibri" panose="020F0502020204030204"/>
                  <a:ea typeface="+mn-ea"/>
                  <a:cs typeface="+mn-cs"/>
                </a:rPr>
                <a:t>t</a:t>
              </a:r>
              <a:endParaRPr kumimoji="0" lang="en-US" sz="1078" b="0" i="1"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E24E7C22-170B-4623-98E9-4AC08FBEC06B}"/>
                </a:ext>
              </a:extLst>
            </p:cNvPr>
            <p:cNvSpPr/>
            <p:nvPr/>
          </p:nvSpPr>
          <p:spPr bwMode="auto">
            <a:xfrm>
              <a:off x="9587624" y="2776201"/>
              <a:ext cx="342481" cy="342481"/>
            </a:xfrm>
            <a:prstGeom prst="rect">
              <a:avLst/>
            </a:prstGeom>
            <a:solidFill>
              <a:schemeClr val="accent5">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1" u="none" strike="noStrike" kern="1200" cap="none" spc="0" normalizeH="0" baseline="0" noProof="0">
                  <a:ln>
                    <a:noFill/>
                  </a:ln>
                  <a:solidFill>
                    <a:prstClr val="black"/>
                  </a:solidFill>
                  <a:effectLst/>
                  <a:uLnTx/>
                  <a:uFillTx/>
                  <a:latin typeface="Calibri" panose="020F0502020204030204"/>
                  <a:ea typeface="+mn-ea"/>
                  <a:cs typeface="+mn-cs"/>
                </a:rPr>
                <a:t>h</a:t>
              </a:r>
              <a:r>
                <a:rPr kumimoji="0" lang="en-US" sz="1078" b="0" i="1" u="none" strike="noStrike" kern="1200" cap="none" spc="0" normalizeH="0" baseline="-25000" noProof="0">
                  <a:ln>
                    <a:noFill/>
                  </a:ln>
                  <a:solidFill>
                    <a:prstClr val="black"/>
                  </a:solidFill>
                  <a:effectLst/>
                  <a:uLnTx/>
                  <a:uFillTx/>
                  <a:latin typeface="Calibri" panose="020F0502020204030204"/>
                  <a:ea typeface="+mn-ea"/>
                  <a:cs typeface="+mn-cs"/>
                </a:rPr>
                <a:t>t+1</a:t>
              </a:r>
            </a:p>
          </p:txBody>
        </p:sp>
        <p:sp>
          <p:nvSpPr>
            <p:cNvPr id="157" name="Oval 156">
              <a:extLst>
                <a:ext uri="{FF2B5EF4-FFF2-40B4-BE49-F238E27FC236}">
                  <a16:creationId xmlns:a16="http://schemas.microsoft.com/office/drawing/2014/main" id="{7F907B40-42B4-4677-8D93-8E53119A283E}"/>
                </a:ext>
              </a:extLst>
            </p:cNvPr>
            <p:cNvSpPr/>
            <p:nvPr/>
          </p:nvSpPr>
          <p:spPr bwMode="auto">
            <a:xfrm>
              <a:off x="8274440" y="3333620"/>
              <a:ext cx="352156" cy="352156"/>
            </a:xfrm>
            <a:prstGeom prst="ellipse">
              <a:avLst/>
            </a:prstGeom>
            <a:solidFill>
              <a:schemeClr val="accent6">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Calibri" panose="020F0502020204030204"/>
                  <a:ea typeface="+mn-ea"/>
                  <a:cs typeface="+mn-cs"/>
                </a:rPr>
                <a:t>x</a:t>
              </a:r>
              <a:r>
                <a:rPr kumimoji="0" lang="en-US" sz="1176" b="0" i="0" u="none" strike="noStrike" kern="1200" cap="none" spc="0" normalizeH="0" baseline="-25000" noProof="0">
                  <a:ln>
                    <a:noFill/>
                  </a:ln>
                  <a:solidFill>
                    <a:prstClr val="black"/>
                  </a:solidFill>
                  <a:effectLst/>
                  <a:uLnTx/>
                  <a:uFillTx/>
                  <a:latin typeface="Calibri" panose="020F0502020204030204"/>
                  <a:ea typeface="+mn-ea"/>
                  <a:cs typeface="+mn-cs"/>
                </a:rPr>
                <a:t>t-1</a:t>
              </a:r>
            </a:p>
          </p:txBody>
        </p:sp>
        <p:cxnSp>
          <p:nvCxnSpPr>
            <p:cNvPr id="163" name="Connector: Curved 162">
              <a:extLst>
                <a:ext uri="{FF2B5EF4-FFF2-40B4-BE49-F238E27FC236}">
                  <a16:creationId xmlns:a16="http://schemas.microsoft.com/office/drawing/2014/main" id="{4BF9E8CE-FDAC-43B9-A233-1AD971EB9516}"/>
                </a:ext>
              </a:extLst>
            </p:cNvPr>
            <p:cNvCxnSpPr>
              <a:cxnSpLocks/>
              <a:stCxn id="157" idx="0"/>
              <a:endCxn id="6" idx="2"/>
            </p:cNvCxnSpPr>
            <p:nvPr/>
          </p:nvCxnSpPr>
          <p:spPr>
            <a:xfrm rot="16200000" flipV="1">
              <a:off x="8317612" y="3200714"/>
              <a:ext cx="214938" cy="50874"/>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37304309-CF04-4F2E-8DBC-BFC14A9AFF2F}"/>
                </a:ext>
              </a:extLst>
            </p:cNvPr>
            <p:cNvSpPr/>
            <p:nvPr/>
          </p:nvSpPr>
          <p:spPr bwMode="auto">
            <a:xfrm>
              <a:off x="8934195" y="3339354"/>
              <a:ext cx="352156" cy="352156"/>
            </a:xfrm>
            <a:prstGeom prst="ellipse">
              <a:avLst/>
            </a:prstGeom>
            <a:solidFill>
              <a:schemeClr val="accent6">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err="1">
                  <a:ln>
                    <a:noFill/>
                  </a:ln>
                  <a:solidFill>
                    <a:prstClr val="black"/>
                  </a:solidFill>
                  <a:effectLst/>
                  <a:uLnTx/>
                  <a:uFillTx/>
                  <a:latin typeface="Calibri" panose="020F0502020204030204"/>
                  <a:ea typeface="+mn-ea"/>
                  <a:cs typeface="+mn-cs"/>
                </a:rPr>
                <a:t>x</a:t>
              </a:r>
              <a:r>
                <a:rPr kumimoji="0" lang="en-US" sz="1176" b="0" i="0" u="none" strike="noStrike" kern="1200" cap="none" spc="0" normalizeH="0" baseline="-25000" noProof="0" err="1">
                  <a:ln>
                    <a:noFill/>
                  </a:ln>
                  <a:solidFill>
                    <a:prstClr val="black"/>
                  </a:solidFill>
                  <a:effectLst/>
                  <a:uLnTx/>
                  <a:uFillTx/>
                  <a:latin typeface="Calibri" panose="020F0502020204030204"/>
                  <a:ea typeface="+mn-ea"/>
                  <a:cs typeface="+mn-cs"/>
                </a:rPr>
                <a:t>t</a:t>
              </a:r>
              <a:endParaRPr kumimoji="0" lang="en-US" sz="1176"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cxnSp>
          <p:nvCxnSpPr>
            <p:cNvPr id="173" name="Connector: Curved 172">
              <a:extLst>
                <a:ext uri="{FF2B5EF4-FFF2-40B4-BE49-F238E27FC236}">
                  <a16:creationId xmlns:a16="http://schemas.microsoft.com/office/drawing/2014/main" id="{1DB5908D-514C-40CD-A016-B40DF7773942}"/>
                </a:ext>
              </a:extLst>
            </p:cNvPr>
            <p:cNvCxnSpPr>
              <a:cxnSpLocks/>
              <a:stCxn id="172" idx="0"/>
              <a:endCxn id="118" idx="2"/>
            </p:cNvCxnSpPr>
            <p:nvPr/>
          </p:nvCxnSpPr>
          <p:spPr>
            <a:xfrm rot="16200000" flipV="1">
              <a:off x="8979132" y="3208212"/>
              <a:ext cx="220030" cy="42253"/>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8FE895B9-21D6-45EB-B5D1-E5B091B5F2FA}"/>
                </a:ext>
              </a:extLst>
            </p:cNvPr>
            <p:cNvSpPr/>
            <p:nvPr/>
          </p:nvSpPr>
          <p:spPr bwMode="auto">
            <a:xfrm>
              <a:off x="9601036" y="3339354"/>
              <a:ext cx="373573" cy="373573"/>
            </a:xfrm>
            <a:prstGeom prst="ellipse">
              <a:avLst/>
            </a:prstGeom>
            <a:solidFill>
              <a:schemeClr val="accent6">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Calibri" panose="020F0502020204030204"/>
                  <a:ea typeface="+mn-ea"/>
                  <a:cs typeface="+mn-cs"/>
                </a:rPr>
                <a:t>x</a:t>
              </a:r>
              <a:r>
                <a:rPr kumimoji="0" lang="en-US" sz="1176" b="0" i="0" u="none" strike="noStrike" kern="1200" cap="none" spc="0" normalizeH="0" baseline="-25000" noProof="0">
                  <a:ln>
                    <a:noFill/>
                  </a:ln>
                  <a:solidFill>
                    <a:prstClr val="black"/>
                  </a:solidFill>
                  <a:effectLst/>
                  <a:uLnTx/>
                  <a:uFillTx/>
                  <a:latin typeface="Calibri" panose="020F0502020204030204"/>
                  <a:ea typeface="+mn-ea"/>
                  <a:cs typeface="+mn-cs"/>
                </a:rPr>
                <a:t>t+1</a:t>
              </a:r>
            </a:p>
          </p:txBody>
        </p:sp>
        <p:cxnSp>
          <p:nvCxnSpPr>
            <p:cNvPr id="177" name="Connector: Curved 176">
              <a:extLst>
                <a:ext uri="{FF2B5EF4-FFF2-40B4-BE49-F238E27FC236}">
                  <a16:creationId xmlns:a16="http://schemas.microsoft.com/office/drawing/2014/main" id="{E1B3549F-41D0-41A0-9A3A-BC44F0E95D6B}"/>
                </a:ext>
              </a:extLst>
            </p:cNvPr>
            <p:cNvCxnSpPr>
              <a:cxnSpLocks/>
              <a:stCxn id="176" idx="0"/>
              <a:endCxn id="119" idx="2"/>
            </p:cNvCxnSpPr>
            <p:nvPr/>
          </p:nvCxnSpPr>
          <p:spPr>
            <a:xfrm rot="16200000" flipV="1">
              <a:off x="9663008" y="3214539"/>
              <a:ext cx="220672" cy="28958"/>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CA4EEEC-D432-442E-957A-035C3577B4D5}"/>
                </a:ext>
              </a:extLst>
            </p:cNvPr>
            <p:cNvCxnSpPr>
              <a:stCxn id="6" idx="3"/>
              <a:endCxn id="118" idx="1"/>
            </p:cNvCxnSpPr>
            <p:nvPr/>
          </p:nvCxnSpPr>
          <p:spPr>
            <a:xfrm>
              <a:off x="8570884" y="2947442"/>
              <a:ext cx="325895" cy="6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97D2B12-AE3D-4E37-A0D8-8D137291422B}"/>
                </a:ext>
              </a:extLst>
            </p:cNvPr>
            <p:cNvCxnSpPr>
              <a:cxnSpLocks/>
              <a:stCxn id="118" idx="3"/>
              <a:endCxn id="119" idx="1"/>
            </p:cNvCxnSpPr>
            <p:nvPr/>
          </p:nvCxnSpPr>
          <p:spPr>
            <a:xfrm flipV="1">
              <a:off x="9239260" y="2947442"/>
              <a:ext cx="348364" cy="6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B227E26-5B20-4A00-852B-36061ACEE78B}"/>
                </a:ext>
              </a:extLst>
            </p:cNvPr>
            <p:cNvCxnSpPr>
              <a:cxnSpLocks/>
              <a:endCxn id="6" idx="1"/>
            </p:cNvCxnSpPr>
            <p:nvPr/>
          </p:nvCxnSpPr>
          <p:spPr>
            <a:xfrm>
              <a:off x="8019410" y="2946800"/>
              <a:ext cx="208993" cy="64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48E1BC50-07F2-499D-AD31-5F9163C74F94}"/>
                </a:ext>
              </a:extLst>
            </p:cNvPr>
            <p:cNvCxnSpPr>
              <a:cxnSpLocks/>
              <a:stCxn id="119" idx="3"/>
            </p:cNvCxnSpPr>
            <p:nvPr/>
          </p:nvCxnSpPr>
          <p:spPr>
            <a:xfrm>
              <a:off x="9930105" y="2947442"/>
              <a:ext cx="352524" cy="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7D459CBC-373D-419E-9BE2-D6C2CBBB865C}"/>
                </a:ext>
              </a:extLst>
            </p:cNvPr>
            <p:cNvSpPr/>
            <p:nvPr/>
          </p:nvSpPr>
          <p:spPr bwMode="auto">
            <a:xfrm>
              <a:off x="8570883" y="2334866"/>
              <a:ext cx="342481" cy="342481"/>
            </a:xfrm>
            <a:prstGeom prst="rect">
              <a:avLst/>
            </a:prstGeom>
            <a:solidFill>
              <a:schemeClr val="accent5">
                <a:lumMod val="40000"/>
                <a:lumOff val="6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1" u="none" strike="noStrike" kern="1200" cap="none" spc="0" normalizeH="0" baseline="0" noProof="0">
                  <a:ln>
                    <a:noFill/>
                  </a:ln>
                  <a:solidFill>
                    <a:prstClr val="black"/>
                  </a:solidFill>
                  <a:effectLst/>
                  <a:uLnTx/>
                  <a:uFillTx/>
                  <a:latin typeface="Calibri" panose="020F0502020204030204"/>
                  <a:ea typeface="+mn-ea"/>
                  <a:cs typeface="+mn-cs"/>
                </a:rPr>
                <a:t>h</a:t>
              </a:r>
              <a:r>
                <a:rPr kumimoji="0" lang="en-US" sz="1078" b="0" i="1" u="none" strike="noStrike" kern="1200" cap="none" spc="0" normalizeH="0" baseline="-25000" noProof="0">
                  <a:ln>
                    <a:noFill/>
                  </a:ln>
                  <a:solidFill>
                    <a:prstClr val="black"/>
                  </a:solidFill>
                  <a:effectLst/>
                  <a:uLnTx/>
                  <a:uFillTx/>
                  <a:latin typeface="Calibri" panose="020F0502020204030204"/>
                  <a:ea typeface="+mn-ea"/>
                  <a:cs typeface="+mn-cs"/>
                </a:rPr>
                <a:t>t-1</a:t>
              </a:r>
            </a:p>
          </p:txBody>
        </p:sp>
        <p:sp>
          <p:nvSpPr>
            <p:cNvPr id="202" name="Rectangle 201">
              <a:extLst>
                <a:ext uri="{FF2B5EF4-FFF2-40B4-BE49-F238E27FC236}">
                  <a16:creationId xmlns:a16="http://schemas.microsoft.com/office/drawing/2014/main" id="{A523B83D-EDA9-48C7-A351-E1D193D80103}"/>
                </a:ext>
              </a:extLst>
            </p:cNvPr>
            <p:cNvSpPr/>
            <p:nvPr/>
          </p:nvSpPr>
          <p:spPr bwMode="auto">
            <a:xfrm>
              <a:off x="9239259" y="2335508"/>
              <a:ext cx="342481" cy="342481"/>
            </a:xfrm>
            <a:prstGeom prst="rect">
              <a:avLst/>
            </a:prstGeom>
            <a:solidFill>
              <a:schemeClr val="accent5">
                <a:lumMod val="40000"/>
                <a:lumOff val="6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1" u="none" strike="noStrike" kern="1200" cap="none" spc="0" normalizeH="0" baseline="0" noProof="0" err="1">
                  <a:ln>
                    <a:noFill/>
                  </a:ln>
                  <a:solidFill>
                    <a:prstClr val="black"/>
                  </a:solidFill>
                  <a:effectLst/>
                  <a:uLnTx/>
                  <a:uFillTx/>
                  <a:latin typeface="Calibri" panose="020F0502020204030204"/>
                  <a:ea typeface="+mn-ea"/>
                  <a:cs typeface="+mn-cs"/>
                </a:rPr>
                <a:t>h</a:t>
              </a:r>
              <a:r>
                <a:rPr kumimoji="0" lang="en-US" sz="1078" b="0" i="1" u="none" strike="noStrike" kern="1200" cap="none" spc="0" normalizeH="0" baseline="-25000" noProof="0" err="1">
                  <a:ln>
                    <a:noFill/>
                  </a:ln>
                  <a:solidFill>
                    <a:prstClr val="black"/>
                  </a:solidFill>
                  <a:effectLst/>
                  <a:uLnTx/>
                  <a:uFillTx/>
                  <a:latin typeface="Calibri" panose="020F0502020204030204"/>
                  <a:ea typeface="+mn-ea"/>
                  <a:cs typeface="+mn-cs"/>
                </a:rPr>
                <a:t>t</a:t>
              </a:r>
              <a:endParaRPr kumimoji="0" lang="en-US" sz="1078" b="0" i="1"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45CCBF56-2EBB-403B-AA0B-D210AB9DD83C}"/>
                </a:ext>
              </a:extLst>
            </p:cNvPr>
            <p:cNvSpPr/>
            <p:nvPr/>
          </p:nvSpPr>
          <p:spPr bwMode="auto">
            <a:xfrm>
              <a:off x="9930105" y="2334866"/>
              <a:ext cx="342481" cy="342481"/>
            </a:xfrm>
            <a:prstGeom prst="rect">
              <a:avLst/>
            </a:prstGeom>
            <a:solidFill>
              <a:schemeClr val="accent5">
                <a:lumMod val="40000"/>
                <a:lumOff val="6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78" b="0" i="1" u="none" strike="noStrike" kern="1200" cap="none" spc="0" normalizeH="0" baseline="0" noProof="0">
                  <a:ln>
                    <a:noFill/>
                  </a:ln>
                  <a:solidFill>
                    <a:prstClr val="black"/>
                  </a:solidFill>
                  <a:effectLst/>
                  <a:uLnTx/>
                  <a:uFillTx/>
                  <a:latin typeface="Calibri" panose="020F0502020204030204"/>
                  <a:ea typeface="+mn-ea"/>
                  <a:cs typeface="+mn-cs"/>
                </a:rPr>
                <a:t>h</a:t>
              </a:r>
              <a:r>
                <a:rPr kumimoji="0" lang="en-US" sz="1078" b="0" i="1" u="none" strike="noStrike" kern="1200" cap="none" spc="0" normalizeH="0" baseline="-25000" noProof="0">
                  <a:ln>
                    <a:noFill/>
                  </a:ln>
                  <a:solidFill>
                    <a:prstClr val="black"/>
                  </a:solidFill>
                  <a:effectLst/>
                  <a:uLnTx/>
                  <a:uFillTx/>
                  <a:latin typeface="Calibri" panose="020F0502020204030204"/>
                  <a:ea typeface="+mn-ea"/>
                  <a:cs typeface="+mn-cs"/>
                </a:rPr>
                <a:t>t+1</a:t>
              </a:r>
            </a:p>
          </p:txBody>
        </p:sp>
        <p:cxnSp>
          <p:nvCxnSpPr>
            <p:cNvPr id="210" name="Straight Arrow Connector 209">
              <a:extLst>
                <a:ext uri="{FF2B5EF4-FFF2-40B4-BE49-F238E27FC236}">
                  <a16:creationId xmlns:a16="http://schemas.microsoft.com/office/drawing/2014/main" id="{D943E35F-73A2-4DF8-B9F2-56BFA20ADEBB}"/>
                </a:ext>
              </a:extLst>
            </p:cNvPr>
            <p:cNvCxnSpPr>
              <a:cxnSpLocks/>
              <a:endCxn id="203" idx="3"/>
            </p:cNvCxnSpPr>
            <p:nvPr/>
          </p:nvCxnSpPr>
          <p:spPr>
            <a:xfrm flipH="1">
              <a:off x="10272586" y="2506106"/>
              <a:ext cx="325895" cy="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0CD8601C-A297-4DF1-B72C-3A40D2E42A39}"/>
                </a:ext>
              </a:extLst>
            </p:cNvPr>
            <p:cNvCxnSpPr>
              <a:cxnSpLocks/>
              <a:stCxn id="203" idx="1"/>
              <a:endCxn id="202" idx="3"/>
            </p:cNvCxnSpPr>
            <p:nvPr/>
          </p:nvCxnSpPr>
          <p:spPr>
            <a:xfrm flipH="1">
              <a:off x="9581740" y="2506107"/>
              <a:ext cx="348365" cy="6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AE3F282B-A5AC-4C5E-85A5-173E5890B047}"/>
                </a:ext>
              </a:extLst>
            </p:cNvPr>
            <p:cNvCxnSpPr>
              <a:cxnSpLocks/>
              <a:stCxn id="202" idx="1"/>
              <a:endCxn id="201" idx="3"/>
            </p:cNvCxnSpPr>
            <p:nvPr/>
          </p:nvCxnSpPr>
          <p:spPr>
            <a:xfrm flipH="1" flipV="1">
              <a:off x="8913364" y="2506107"/>
              <a:ext cx="325895" cy="6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0A7A6574-DB58-45B9-8D4E-3B9A08705318}"/>
                </a:ext>
              </a:extLst>
            </p:cNvPr>
            <p:cNvCxnSpPr>
              <a:cxnSpLocks/>
              <a:stCxn id="201" idx="1"/>
            </p:cNvCxnSpPr>
            <p:nvPr/>
          </p:nvCxnSpPr>
          <p:spPr>
            <a:xfrm flipH="1">
              <a:off x="8358981" y="2506107"/>
              <a:ext cx="211902" cy="386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Curved 225">
              <a:extLst>
                <a:ext uri="{FF2B5EF4-FFF2-40B4-BE49-F238E27FC236}">
                  <a16:creationId xmlns:a16="http://schemas.microsoft.com/office/drawing/2014/main" id="{B2297FA9-70A4-4BB1-B8AD-FBA152A0C7FB}"/>
                </a:ext>
              </a:extLst>
            </p:cNvPr>
            <p:cNvCxnSpPr>
              <a:cxnSpLocks/>
              <a:stCxn id="157" idx="7"/>
              <a:endCxn id="201" idx="2"/>
            </p:cNvCxnSpPr>
            <p:nvPr/>
          </p:nvCxnSpPr>
          <p:spPr>
            <a:xfrm rot="5400000" flipH="1" flipV="1">
              <a:off x="8304652" y="2947720"/>
              <a:ext cx="707845" cy="167100"/>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2" name="Connector: Curved 231">
              <a:extLst>
                <a:ext uri="{FF2B5EF4-FFF2-40B4-BE49-F238E27FC236}">
                  <a16:creationId xmlns:a16="http://schemas.microsoft.com/office/drawing/2014/main" id="{F025C2DB-0E82-44A9-A1A4-DB28DE79D502}"/>
                </a:ext>
              </a:extLst>
            </p:cNvPr>
            <p:cNvCxnSpPr>
              <a:cxnSpLocks/>
              <a:stCxn id="172" idx="7"/>
              <a:endCxn id="202" idx="2"/>
            </p:cNvCxnSpPr>
            <p:nvPr/>
          </p:nvCxnSpPr>
          <p:spPr>
            <a:xfrm rot="5400000" flipH="1" flipV="1">
              <a:off x="8966171" y="2946598"/>
              <a:ext cx="712937" cy="175721"/>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87B2CF43-6700-47A1-B7FF-78F5EE25B9C7}"/>
                </a:ext>
              </a:extLst>
            </p:cNvPr>
            <p:cNvCxnSpPr>
              <a:cxnSpLocks/>
              <a:stCxn id="176" idx="7"/>
              <a:endCxn id="203" idx="2"/>
            </p:cNvCxnSpPr>
            <p:nvPr/>
          </p:nvCxnSpPr>
          <p:spPr>
            <a:xfrm rot="5400000" flipH="1" flipV="1">
              <a:off x="9652266" y="2944983"/>
              <a:ext cx="716715" cy="181445"/>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3A3ED3C3-1D4D-48E6-B4D5-09D0D2399CA7}"/>
                </a:ext>
              </a:extLst>
            </p:cNvPr>
            <p:cNvSpPr/>
            <p:nvPr/>
          </p:nvSpPr>
          <p:spPr bwMode="auto">
            <a:xfrm>
              <a:off x="8582039" y="1775994"/>
              <a:ext cx="352156" cy="352156"/>
            </a:xfrm>
            <a:prstGeom prst="ellipse">
              <a:avLst/>
            </a:prstGeom>
            <a:solidFill>
              <a:schemeClr val="accent4">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Calibri" panose="020F0502020204030204"/>
                  <a:ea typeface="+mn-ea"/>
                  <a:cs typeface="+mn-cs"/>
                </a:rPr>
                <a:t>y</a:t>
              </a:r>
              <a:r>
                <a:rPr kumimoji="0" lang="en-US" sz="1176" b="0" i="0" u="none" strike="noStrike" kern="1200" cap="none" spc="0" normalizeH="0" baseline="-25000" noProof="0">
                  <a:ln>
                    <a:noFill/>
                  </a:ln>
                  <a:solidFill>
                    <a:prstClr val="black"/>
                  </a:solidFill>
                  <a:effectLst/>
                  <a:uLnTx/>
                  <a:uFillTx/>
                  <a:latin typeface="Calibri" panose="020F0502020204030204"/>
                  <a:ea typeface="+mn-ea"/>
                  <a:cs typeface="+mn-cs"/>
                </a:rPr>
                <a:t>t-1</a:t>
              </a:r>
            </a:p>
          </p:txBody>
        </p:sp>
        <p:sp>
          <p:nvSpPr>
            <p:cNvPr id="240" name="Oval 239">
              <a:extLst>
                <a:ext uri="{FF2B5EF4-FFF2-40B4-BE49-F238E27FC236}">
                  <a16:creationId xmlns:a16="http://schemas.microsoft.com/office/drawing/2014/main" id="{1BE00E6F-4C6A-4551-91FC-64641092DCEE}"/>
                </a:ext>
              </a:extLst>
            </p:cNvPr>
            <p:cNvSpPr/>
            <p:nvPr/>
          </p:nvSpPr>
          <p:spPr bwMode="auto">
            <a:xfrm>
              <a:off x="9241794" y="1781728"/>
              <a:ext cx="352156" cy="352156"/>
            </a:xfrm>
            <a:prstGeom prst="ellipse">
              <a:avLst/>
            </a:prstGeom>
            <a:solidFill>
              <a:schemeClr val="accent4">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err="1">
                  <a:ln>
                    <a:noFill/>
                  </a:ln>
                  <a:solidFill>
                    <a:prstClr val="black"/>
                  </a:solidFill>
                  <a:effectLst/>
                  <a:uLnTx/>
                  <a:uFillTx/>
                  <a:latin typeface="Calibri" panose="020F0502020204030204"/>
                  <a:ea typeface="+mn-ea"/>
                  <a:cs typeface="+mn-cs"/>
                </a:rPr>
                <a:t>y</a:t>
              </a:r>
              <a:r>
                <a:rPr kumimoji="0" lang="en-US" sz="1176" b="0" i="0" u="none" strike="noStrike" kern="1200" cap="none" spc="0" normalizeH="0" baseline="-25000" noProof="0" err="1">
                  <a:ln>
                    <a:noFill/>
                  </a:ln>
                  <a:solidFill>
                    <a:prstClr val="black"/>
                  </a:solidFill>
                  <a:effectLst/>
                  <a:uLnTx/>
                  <a:uFillTx/>
                  <a:latin typeface="Calibri" panose="020F0502020204030204"/>
                  <a:ea typeface="+mn-ea"/>
                  <a:cs typeface="+mn-cs"/>
                </a:rPr>
                <a:t>t</a:t>
              </a:r>
              <a:endParaRPr kumimoji="0" lang="en-US" sz="1176" b="0" i="0" u="none" strike="noStrike" kern="1200" cap="none" spc="0" normalizeH="0" baseline="-25000" noProof="0">
                <a:ln>
                  <a:noFill/>
                </a:ln>
                <a:solidFill>
                  <a:prstClr val="black"/>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D5B66A9C-8DDD-402C-A0AC-A6ADA3A816D0}"/>
                </a:ext>
              </a:extLst>
            </p:cNvPr>
            <p:cNvSpPr/>
            <p:nvPr/>
          </p:nvSpPr>
          <p:spPr bwMode="auto">
            <a:xfrm>
              <a:off x="9908635" y="1781728"/>
              <a:ext cx="373573" cy="373573"/>
            </a:xfrm>
            <a:prstGeom prst="ellipse">
              <a:avLst/>
            </a:prstGeom>
            <a:solidFill>
              <a:schemeClr val="accent4">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Calibri" panose="020F0502020204030204"/>
                  <a:ea typeface="+mn-ea"/>
                  <a:cs typeface="+mn-cs"/>
                </a:rPr>
                <a:t>y</a:t>
              </a:r>
              <a:r>
                <a:rPr kumimoji="0" lang="en-US" sz="1176" b="0" i="0" u="none" strike="noStrike" kern="1200" cap="none" spc="0" normalizeH="0" baseline="-25000" noProof="0">
                  <a:ln>
                    <a:noFill/>
                  </a:ln>
                  <a:solidFill>
                    <a:prstClr val="black"/>
                  </a:solidFill>
                  <a:effectLst/>
                  <a:uLnTx/>
                  <a:uFillTx/>
                  <a:latin typeface="Calibri" panose="020F0502020204030204"/>
                  <a:ea typeface="+mn-ea"/>
                  <a:cs typeface="+mn-cs"/>
                </a:rPr>
                <a:t>t+1</a:t>
              </a:r>
            </a:p>
          </p:txBody>
        </p:sp>
        <p:cxnSp>
          <p:nvCxnSpPr>
            <p:cNvPr id="242" name="Connector: Curved 241">
              <a:extLst>
                <a:ext uri="{FF2B5EF4-FFF2-40B4-BE49-F238E27FC236}">
                  <a16:creationId xmlns:a16="http://schemas.microsoft.com/office/drawing/2014/main" id="{B50CE757-17AC-4FFF-8C4A-04183A37C70C}"/>
                </a:ext>
              </a:extLst>
            </p:cNvPr>
            <p:cNvCxnSpPr>
              <a:cxnSpLocks/>
              <a:stCxn id="201" idx="0"/>
              <a:endCxn id="239" idx="4"/>
            </p:cNvCxnSpPr>
            <p:nvPr/>
          </p:nvCxnSpPr>
          <p:spPr>
            <a:xfrm rot="5400000" flipH="1" flipV="1">
              <a:off x="8646762" y="2223512"/>
              <a:ext cx="206716" cy="15993"/>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Curved 244">
              <a:extLst>
                <a:ext uri="{FF2B5EF4-FFF2-40B4-BE49-F238E27FC236}">
                  <a16:creationId xmlns:a16="http://schemas.microsoft.com/office/drawing/2014/main" id="{F758F104-1A36-45D6-828B-43FF36682402}"/>
                </a:ext>
              </a:extLst>
            </p:cNvPr>
            <p:cNvCxnSpPr>
              <a:cxnSpLocks/>
              <a:stCxn id="202" idx="0"/>
              <a:endCxn id="240" idx="4"/>
            </p:cNvCxnSpPr>
            <p:nvPr/>
          </p:nvCxnSpPr>
          <p:spPr>
            <a:xfrm rot="5400000" flipH="1" flipV="1">
              <a:off x="9313374" y="2231010"/>
              <a:ext cx="201624" cy="7372"/>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Connector: Curved 247">
              <a:extLst>
                <a:ext uri="{FF2B5EF4-FFF2-40B4-BE49-F238E27FC236}">
                  <a16:creationId xmlns:a16="http://schemas.microsoft.com/office/drawing/2014/main" id="{8776FEE7-4068-482A-A9FB-017A5C887227}"/>
                </a:ext>
              </a:extLst>
            </p:cNvPr>
            <p:cNvCxnSpPr>
              <a:cxnSpLocks/>
              <a:stCxn id="203" idx="0"/>
              <a:endCxn id="241" idx="4"/>
            </p:cNvCxnSpPr>
            <p:nvPr/>
          </p:nvCxnSpPr>
          <p:spPr>
            <a:xfrm rot="16200000" flipV="1">
              <a:off x="10008602" y="2242122"/>
              <a:ext cx="179565" cy="5924"/>
            </a:xfrm>
            <a:prstGeom prst="curved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78" name="TextBox 277">
            <a:extLst>
              <a:ext uri="{FF2B5EF4-FFF2-40B4-BE49-F238E27FC236}">
                <a16:creationId xmlns:a16="http://schemas.microsoft.com/office/drawing/2014/main" id="{3286D518-BE28-4A9B-9A66-B8519993087C}"/>
              </a:ext>
            </a:extLst>
          </p:cNvPr>
          <p:cNvSpPr txBox="1"/>
          <p:nvPr/>
        </p:nvSpPr>
        <p:spPr>
          <a:xfrm>
            <a:off x="7098384" y="608533"/>
            <a:ext cx="3842187" cy="338554"/>
          </a:xfrm>
          <a:prstGeom prst="rect">
            <a:avLst/>
          </a:prstGeom>
          <a:noFill/>
        </p:spPr>
        <p:txBody>
          <a:bodyPr wrap="square" l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Segoe UI Semibold" panose="020B0702040204020203" pitchFamily="34" charset="0"/>
                <a:ea typeface="等线" panose="02010600030101010101" pitchFamily="2" charset="-122"/>
                <a:cs typeface="+mn-cs"/>
              </a:rPr>
              <a:t>Recurrent Neural Networks</a:t>
            </a:r>
            <a:endParaRPr kumimoji="0" lang="en-US" sz="1600" b="0" i="0" u="none" strike="noStrike" kern="0" cap="none" spc="0" normalizeH="0" baseline="0" noProof="0">
              <a:ln>
                <a:noFill/>
              </a:ln>
              <a:solidFill>
                <a:prstClr val="black"/>
              </a:solidFill>
              <a:effectLst/>
              <a:uLnTx/>
              <a:uFillTx/>
              <a:latin typeface="Segoe UI Semibold" panose="020B0702040204020203" pitchFamily="34" charset="0"/>
              <a:ea typeface="+mn-ea"/>
              <a:cs typeface="+mn-cs"/>
            </a:endParaRPr>
          </a:p>
        </p:txBody>
      </p:sp>
      <p:sp>
        <p:nvSpPr>
          <p:cNvPr id="7" name="Rectangle 6">
            <a:extLst>
              <a:ext uri="{FF2B5EF4-FFF2-40B4-BE49-F238E27FC236}">
                <a16:creationId xmlns:a16="http://schemas.microsoft.com/office/drawing/2014/main" id="{D09866C1-5BBB-4772-87B3-B6A9F557C6C8}"/>
              </a:ext>
            </a:extLst>
          </p:cNvPr>
          <p:cNvSpPr/>
          <p:nvPr/>
        </p:nvSpPr>
        <p:spPr bwMode="auto">
          <a:xfrm>
            <a:off x="7098385" y="949643"/>
            <a:ext cx="4595080" cy="2272906"/>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0" name="Rectangle 119">
            <a:extLst>
              <a:ext uri="{FF2B5EF4-FFF2-40B4-BE49-F238E27FC236}">
                <a16:creationId xmlns:a16="http://schemas.microsoft.com/office/drawing/2014/main" id="{2399B6AF-71D0-4445-82F3-FA6F8A274497}"/>
              </a:ext>
            </a:extLst>
          </p:cNvPr>
          <p:cNvSpPr/>
          <p:nvPr/>
        </p:nvSpPr>
        <p:spPr bwMode="auto">
          <a:xfrm>
            <a:off x="7098385" y="4091302"/>
            <a:ext cx="4595080" cy="2469706"/>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8370139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xmlns:a16="http://schemas.microsoft.com/office/drawing/2014/main" xmlns:a14="http://schemas.microsoft.com/office/drawing/2010/main">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286"/>
          <p:cNvGrpSpPr/>
          <p:nvPr/>
        </p:nvGrpSpPr>
        <p:grpSpPr>
          <a:xfrm>
            <a:off x="6365877" y="3008610"/>
            <a:ext cx="2216393" cy="1803315"/>
            <a:chOff x="6478533" y="3068441"/>
            <a:chExt cx="2260836" cy="1839475"/>
          </a:xfrm>
        </p:grpSpPr>
        <p:sp>
          <p:nvSpPr>
            <p:cNvPr id="253" name="Rectangle 252"/>
            <p:cNvSpPr/>
            <p:nvPr/>
          </p:nvSpPr>
          <p:spPr bwMode="auto">
            <a:xfrm>
              <a:off x="6478533" y="3068441"/>
              <a:ext cx="2260836" cy="1839475"/>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16" name="Group 215"/>
            <p:cNvGrpSpPr/>
            <p:nvPr/>
          </p:nvGrpSpPr>
          <p:grpSpPr>
            <a:xfrm>
              <a:off x="6913534" y="3309199"/>
              <a:ext cx="1378670" cy="1365279"/>
              <a:chOff x="10157216" y="5167111"/>
              <a:chExt cx="784208" cy="776592"/>
            </a:xfrm>
            <a:solidFill>
              <a:schemeClr val="bg1"/>
            </a:solidFill>
          </p:grpSpPr>
          <p:grpSp>
            <p:nvGrpSpPr>
              <p:cNvPr id="218" name="Group 217"/>
              <p:cNvGrpSpPr/>
              <p:nvPr/>
            </p:nvGrpSpPr>
            <p:grpSpPr>
              <a:xfrm>
                <a:off x="10157216" y="5167111"/>
                <a:ext cx="784208" cy="776592"/>
                <a:chOff x="6061147" y="1903843"/>
                <a:chExt cx="1441783" cy="1427779"/>
              </a:xfrm>
              <a:grp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198" descr="Azure automation.png"/>
                <p:cNvPicPr>
                  <a:picLocks noChangeAspect="1"/>
                </p:cNvPicPr>
                <p:nvPr/>
              </p:nvPicPr>
              <p:blipFill>
                <a:blip r:embed="rId3" cstate="screen">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219" name="TextBox 218"/>
              <p:cNvSpPr txBox="1"/>
              <p:nvPr/>
            </p:nvSpPr>
            <p:spPr>
              <a:xfrm>
                <a:off x="10284039" y="5641895"/>
                <a:ext cx="536887" cy="1260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355D7D"/>
                    </a:solidFill>
                    <a:effectLst/>
                    <a:uLnTx/>
                    <a:uFillTx/>
                    <a:latin typeface="Segoe UI Semibold" panose="020B0702040204020203" pitchFamily="34" charset="0"/>
                    <a:ea typeface="+mn-ea"/>
                    <a:cs typeface="Segoe UI Semibold" panose="020B0702040204020203" pitchFamily="34" charset="0"/>
                  </a:rPr>
                  <a:t>FPGAs</a:t>
                </a:r>
              </a:p>
            </p:txBody>
          </p:sp>
        </p:grpSp>
      </p:grpSp>
      <p:sp>
        <p:nvSpPr>
          <p:cNvPr id="10" name="TextBox 9"/>
          <p:cNvSpPr txBox="1"/>
          <p:nvPr/>
        </p:nvSpPr>
        <p:spPr>
          <a:xfrm>
            <a:off x="10307427" y="5170859"/>
            <a:ext cx="1032686" cy="411619"/>
          </a:xfrm>
          <a:prstGeom prst="rect">
            <a:avLst/>
          </a:prstGeom>
          <a:noFill/>
        </p:spPr>
        <p:txBody>
          <a:bodyPr wrap="non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EFFICIENCY</a:t>
            </a:r>
          </a:p>
        </p:txBody>
      </p:sp>
      <p:sp>
        <p:nvSpPr>
          <p:cNvPr id="19" name="Title 18"/>
          <p:cNvSpPr>
            <a:spLocks noGrp="1"/>
          </p:cNvSpPr>
          <p:nvPr>
            <p:ph type="title"/>
          </p:nvPr>
        </p:nvSpPr>
        <p:spPr>
          <a:xfrm>
            <a:off x="259104" y="-29517"/>
            <a:ext cx="10515600" cy="1325563"/>
          </a:xfrm>
        </p:spPr>
        <p:txBody>
          <a:bodyPr/>
          <a:lstStyle/>
          <a:p>
            <a:r>
              <a:rPr lang="en-US"/>
              <a:t>Microsoft Hardware Acceleration</a:t>
            </a:r>
          </a:p>
        </p:txBody>
      </p:sp>
      <p:sp>
        <p:nvSpPr>
          <p:cNvPr id="20" name="Rectangle 19"/>
          <p:cNvSpPr/>
          <p:nvPr/>
        </p:nvSpPr>
        <p:spPr>
          <a:xfrm>
            <a:off x="731726" y="5229181"/>
            <a:ext cx="990977" cy="282385"/>
          </a:xfrm>
          <a:prstGeom prst="rect">
            <a:avLst/>
          </a:prstGeom>
        </p:spPr>
        <p:txBody>
          <a:bodyPr wrap="none">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FLEXIBILITY</a:t>
            </a:r>
          </a:p>
        </p:txBody>
      </p:sp>
      <p:grpSp>
        <p:nvGrpSpPr>
          <p:cNvPr id="38" name="Group 37"/>
          <p:cNvGrpSpPr/>
          <p:nvPr/>
        </p:nvGrpSpPr>
        <p:grpSpPr>
          <a:xfrm>
            <a:off x="664604" y="3008609"/>
            <a:ext cx="2230235" cy="1803316"/>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3467073" y="2995177"/>
            <a:ext cx="2214169" cy="1803315"/>
            <a:chOff x="3551237" y="3068442"/>
            <a:chExt cx="2258568" cy="1839475"/>
          </a:xfrm>
        </p:grpSpPr>
        <p:sp>
          <p:nvSpPr>
            <p:cNvPr id="18" name="Rectangle 17"/>
            <p:cNvSpPr/>
            <p:nvPr/>
          </p:nvSpPr>
          <p:spPr bwMode="auto">
            <a:xfrm>
              <a:off x="3551237" y="3068442"/>
              <a:ext cx="2258568" cy="1839475"/>
            </a:xfrm>
            <a:prstGeom prst="rect">
              <a:avLst/>
            </a:prstGeom>
            <a:solidFill>
              <a:srgbClr val="1E6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5"/>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1E6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GPUs</a:t>
                </a:r>
              </a:p>
            </p:txBody>
          </p:sp>
        </p:grpSp>
      </p:grpSp>
      <p:grpSp>
        <p:nvGrpSpPr>
          <p:cNvPr id="106" name="Group 105"/>
          <p:cNvGrpSpPr/>
          <p:nvPr/>
        </p:nvGrpSpPr>
        <p:grpSpPr>
          <a:xfrm>
            <a:off x="9231768" y="3000707"/>
            <a:ext cx="2219205" cy="1809249"/>
            <a:chOff x="9412667" y="3051715"/>
            <a:chExt cx="2263705" cy="1845528"/>
          </a:xfrm>
        </p:grpSpPr>
        <p:sp>
          <p:nvSpPr>
            <p:cNvPr id="255" name="Rectangle 254"/>
            <p:cNvSpPr/>
            <p:nvPr/>
          </p:nvSpPr>
          <p:spPr bwMode="auto">
            <a:xfrm>
              <a:off x="9412667" y="3051715"/>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5" name="Group 104"/>
            <p:cNvGrpSpPr/>
            <p:nvPr/>
          </p:nvGrpSpPr>
          <p:grpSpPr>
            <a:xfrm>
              <a:off x="10082396" y="3309199"/>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TextBox 247"/>
              <p:cNvSpPr txBox="1"/>
              <p:nvPr/>
            </p:nvSpPr>
            <p:spPr>
              <a:xfrm>
                <a:off x="10088814" y="4100236"/>
                <a:ext cx="943869" cy="2215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89646" tIns="44823" rIns="89646" bIns="44823"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16DB1CE3-0394-9740-8A41-10B36970DD93}"/>
              </a:ext>
            </a:extLst>
          </p:cNvPr>
          <p:cNvGrpSpPr/>
          <p:nvPr/>
        </p:nvGrpSpPr>
        <p:grpSpPr>
          <a:xfrm>
            <a:off x="378895" y="2491065"/>
            <a:ext cx="8514093" cy="4629556"/>
            <a:chOff x="3034190" y="2491065"/>
            <a:chExt cx="5858798" cy="4629556"/>
          </a:xfrm>
        </p:grpSpPr>
        <p:sp>
          <p:nvSpPr>
            <p:cNvPr id="23" name="TextBox 22"/>
            <p:cNvSpPr txBox="1"/>
            <p:nvPr/>
          </p:nvSpPr>
          <p:spPr>
            <a:xfrm>
              <a:off x="5366434" y="5752009"/>
              <a:ext cx="1897769" cy="1368612"/>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INFERENCING</a:t>
              </a:r>
              <a:b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1961" b="1" i="0" u="none" strike="noStrike" kern="1200" cap="none" spc="0" normalizeH="0" baseline="0" noProof="0">
                  <a:ln>
                    <a:noFill/>
                  </a:ln>
                  <a:solidFill>
                    <a:srgbClr val="0070C0"/>
                  </a:solidFill>
                  <a:effectLst/>
                  <a:uLnTx/>
                  <a:uFillTx/>
                  <a:latin typeface="Segoe UI Light"/>
                  <a:ea typeface="+mn-ea"/>
                  <a:cs typeface="+mn-cs"/>
                </a:rPr>
                <a:t>CPUs, GPUS, FPGAs</a:t>
              </a:r>
              <a:br>
                <a:rPr kumimoji="0" lang="en-US" sz="1961" b="1" i="0" u="none" strike="noStrike" kern="1200" cap="none" spc="0" normalizeH="0" baseline="0" noProof="0">
                  <a:ln>
                    <a:noFill/>
                  </a:ln>
                  <a:solidFill>
                    <a:srgbClr val="0070C0"/>
                  </a:solidFill>
                  <a:effectLst/>
                  <a:uLnTx/>
                  <a:uFillTx/>
                  <a:latin typeface="Segoe UI Light"/>
                  <a:ea typeface="+mn-ea"/>
                  <a:cs typeface="+mn-cs"/>
                </a:rPr>
              </a:br>
              <a:endParaRPr kumimoji="0" lang="en-US" sz="2400" b="1" i="0" u="none" strike="noStrike" kern="1200" cap="none" spc="0" normalizeH="0" baseline="0" noProof="0">
                <a:ln>
                  <a:noFill/>
                </a:ln>
                <a:solidFill>
                  <a:srgbClr val="0070C0"/>
                </a:solidFill>
                <a:effectLst/>
                <a:uLnTx/>
                <a:uFillTx/>
                <a:latin typeface="Segoe UI Light"/>
                <a:ea typeface="+mn-ea"/>
                <a:cs typeface="+mn-cs"/>
              </a:endParaRPr>
            </a:p>
          </p:txBody>
        </p:sp>
        <p:sp>
          <p:nvSpPr>
            <p:cNvPr id="21" name="TextBox 20"/>
            <p:cNvSpPr txBox="1"/>
            <p:nvPr/>
          </p:nvSpPr>
          <p:spPr>
            <a:xfrm>
              <a:off x="3350213" y="5720544"/>
              <a:ext cx="1816836" cy="825515"/>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TRAINING</a:t>
              </a:r>
              <a:r>
                <a:rPr kumimoji="0" lang="en-US"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a:t>
              </a:r>
              <a:br>
                <a:rPr kumimoji="0" lang="en-US"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1961" b="1" i="0" u="none" strike="noStrike" kern="1200" cap="none" spc="0" normalizeH="0" baseline="0" noProof="0">
                  <a:ln>
                    <a:noFill/>
                  </a:ln>
                  <a:solidFill>
                    <a:srgbClr val="0070C0"/>
                  </a:solidFill>
                  <a:effectLst/>
                  <a:uLnTx/>
                  <a:uFillTx/>
                  <a:latin typeface="Segoe UI Light"/>
                  <a:ea typeface="+mn-ea"/>
                  <a:cs typeface="+mn-cs"/>
                </a:rPr>
                <a:t>CPUs and GPUs</a:t>
              </a:r>
              <a:endParaRPr kumimoji="0" lang="en-US" sz="2400" b="1" i="0" u="none" strike="noStrike" kern="1200" cap="none" spc="0" normalizeH="0" baseline="0" noProof="0">
                <a:ln>
                  <a:noFill/>
                </a:ln>
                <a:solidFill>
                  <a:srgbClr val="0070C0"/>
                </a:solidFill>
                <a:effectLst/>
                <a:uLnTx/>
                <a:uFillTx/>
                <a:latin typeface="Segoe UI Light"/>
                <a:ea typeface="+mn-ea"/>
                <a:cs typeface="+mn-cs"/>
              </a:endParaRPr>
            </a:p>
          </p:txBody>
        </p:sp>
        <p:grpSp>
          <p:nvGrpSpPr>
            <p:cNvPr id="6" name="Group 5">
              <a:extLst>
                <a:ext uri="{FF2B5EF4-FFF2-40B4-BE49-F238E27FC236}">
                  <a16:creationId xmlns:a16="http://schemas.microsoft.com/office/drawing/2014/main" id="{50F94C64-9AE2-D348-A200-D6BDF7A07948}"/>
                </a:ext>
              </a:extLst>
            </p:cNvPr>
            <p:cNvGrpSpPr/>
            <p:nvPr/>
          </p:nvGrpSpPr>
          <p:grpSpPr>
            <a:xfrm>
              <a:off x="3034190" y="2491065"/>
              <a:ext cx="5858798" cy="3247286"/>
              <a:chOff x="3034190" y="2491065"/>
              <a:chExt cx="5858798" cy="3247286"/>
            </a:xfrm>
          </p:grpSpPr>
          <p:sp>
            <p:nvSpPr>
              <p:cNvPr id="3" name="Rounded Rectangle 2">
                <a:extLst>
                  <a:ext uri="{FF2B5EF4-FFF2-40B4-BE49-F238E27FC236}">
                    <a16:creationId xmlns:a16="http://schemas.microsoft.com/office/drawing/2014/main" id="{ACF5135F-1115-F746-A98B-FDED127262E5}"/>
                  </a:ext>
                </a:extLst>
              </p:cNvPr>
              <p:cNvSpPr/>
              <p:nvPr/>
            </p:nvSpPr>
            <p:spPr>
              <a:xfrm>
                <a:off x="3034190" y="2491065"/>
                <a:ext cx="5858798" cy="3247286"/>
              </a:xfrm>
              <a:prstGeom prst="roundRect">
                <a:avLst/>
              </a:prstGeom>
              <a:noFill/>
              <a:ln w="762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B109D44-A217-164A-8BE6-B0183EBD1D12}"/>
                  </a:ext>
                </a:extLst>
              </p:cNvPr>
              <p:cNvSpPr txBox="1"/>
              <p:nvPr/>
            </p:nvSpPr>
            <p:spPr>
              <a:xfrm>
                <a:off x="3295085" y="2492376"/>
                <a:ext cx="10406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Cloud</a:t>
                </a:r>
              </a:p>
            </p:txBody>
          </p:sp>
        </p:grpSp>
      </p:grpSp>
      <p:sp>
        <p:nvSpPr>
          <p:cNvPr id="8" name="Right Arrow 7"/>
          <p:cNvSpPr/>
          <p:nvPr/>
        </p:nvSpPr>
        <p:spPr bwMode="auto">
          <a:xfrm>
            <a:off x="556787" y="4998646"/>
            <a:ext cx="10981203" cy="697859"/>
          </a:xfrm>
          <a:prstGeom prst="leftRightArrow">
            <a:avLst/>
          </a:prstGeom>
          <a:gradFill flip="none" rotWithShape="1">
            <a:gsLst>
              <a:gs pos="1250">
                <a:schemeClr val="tx1"/>
              </a:gs>
              <a:gs pos="100000">
                <a:schemeClr val="tx2"/>
              </a:gs>
            </a:gsLst>
            <a:lin ang="10800000" scaled="1"/>
            <a:tileRect/>
          </a:gra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marL="0" marR="0" lvl="0" indent="0" algn="ctr" defTabSz="1118769" rtl="0" eaLnBrk="1" fontAlgn="base" latinLnBrk="0" hangingPunct="1">
              <a:lnSpc>
                <a:spcPct val="100000"/>
              </a:lnSpc>
              <a:spcBef>
                <a:spcPct val="0"/>
              </a:spcBef>
              <a:spcAft>
                <a:spcPct val="0"/>
              </a:spcAft>
              <a:buClrTx/>
              <a:buSzTx/>
              <a:buFontTx/>
              <a:buNone/>
              <a:tabLst/>
              <a:defRPr/>
            </a:pPr>
            <a:endParaRPr kumimoji="0" lang="en-US" sz="287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C1FAE119-CDE0-4E77-984D-BCA81B96E049}"/>
              </a:ext>
            </a:extLst>
          </p:cNvPr>
          <p:cNvGrpSpPr/>
          <p:nvPr/>
        </p:nvGrpSpPr>
        <p:grpSpPr>
          <a:xfrm>
            <a:off x="556787" y="1929839"/>
            <a:ext cx="11355315" cy="5059459"/>
            <a:chOff x="3208752" y="2468991"/>
            <a:chExt cx="8703350" cy="4504752"/>
          </a:xfrm>
        </p:grpSpPr>
        <p:grpSp>
          <p:nvGrpSpPr>
            <p:cNvPr id="4" name="Group 3">
              <a:extLst>
                <a:ext uri="{FF2B5EF4-FFF2-40B4-BE49-F238E27FC236}">
                  <a16:creationId xmlns:a16="http://schemas.microsoft.com/office/drawing/2014/main" id="{A0838873-8C4F-457E-9EEF-8BCB714BB27A}"/>
                </a:ext>
              </a:extLst>
            </p:cNvPr>
            <p:cNvGrpSpPr/>
            <p:nvPr/>
          </p:nvGrpSpPr>
          <p:grpSpPr>
            <a:xfrm>
              <a:off x="3208752" y="2468991"/>
              <a:ext cx="8703350" cy="4381868"/>
              <a:chOff x="3208752" y="2468991"/>
              <a:chExt cx="8703350" cy="4381868"/>
            </a:xfrm>
          </p:grpSpPr>
          <p:grpSp>
            <p:nvGrpSpPr>
              <p:cNvPr id="9" name="Group 8">
                <a:extLst>
                  <a:ext uri="{FF2B5EF4-FFF2-40B4-BE49-F238E27FC236}">
                    <a16:creationId xmlns:a16="http://schemas.microsoft.com/office/drawing/2014/main" id="{8E2D7292-A0AA-2646-9193-F47A5DF089D8}"/>
                  </a:ext>
                </a:extLst>
              </p:cNvPr>
              <p:cNvGrpSpPr/>
              <p:nvPr/>
            </p:nvGrpSpPr>
            <p:grpSpPr>
              <a:xfrm>
                <a:off x="3208752" y="2468991"/>
                <a:ext cx="8703350" cy="3269360"/>
                <a:chOff x="3208752" y="2468991"/>
                <a:chExt cx="8703350" cy="3269360"/>
              </a:xfrm>
            </p:grpSpPr>
            <p:sp>
              <p:nvSpPr>
                <p:cNvPr id="328" name="Rounded Rectangle 327">
                  <a:extLst>
                    <a:ext uri="{FF2B5EF4-FFF2-40B4-BE49-F238E27FC236}">
                      <a16:creationId xmlns:a16="http://schemas.microsoft.com/office/drawing/2014/main" id="{33ABFE5D-D1EE-B749-97D5-941CE92407C7}"/>
                    </a:ext>
                  </a:extLst>
                </p:cNvPr>
                <p:cNvSpPr/>
                <p:nvPr/>
              </p:nvSpPr>
              <p:spPr>
                <a:xfrm>
                  <a:off x="3208752" y="2491065"/>
                  <a:ext cx="8703350" cy="3247286"/>
                </a:xfrm>
                <a:prstGeom prst="roundRect">
                  <a:avLst/>
                </a:prstGeom>
                <a:noFill/>
                <a:ln w="76200">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51CC818-8DDB-8349-AEC0-745BC6B580CC}"/>
                    </a:ext>
                  </a:extLst>
                </p:cNvPr>
                <p:cNvSpPr txBox="1"/>
                <p:nvPr/>
              </p:nvSpPr>
              <p:spPr>
                <a:xfrm>
                  <a:off x="10678055" y="2468991"/>
                  <a:ext cx="8865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Calibri" panose="020F0502020204030204"/>
                      <a:ea typeface="+mn-ea"/>
                      <a:cs typeface="+mn-cs"/>
                    </a:rPr>
                    <a:t>Edge</a:t>
                  </a:r>
                </a:p>
              </p:txBody>
            </p:sp>
          </p:grpSp>
          <p:sp>
            <p:nvSpPr>
              <p:cNvPr id="329" name="TextBox 328">
                <a:extLst>
                  <a:ext uri="{FF2B5EF4-FFF2-40B4-BE49-F238E27FC236}">
                    <a16:creationId xmlns:a16="http://schemas.microsoft.com/office/drawing/2014/main" id="{DE1F3601-88AC-8C44-855E-7E8C2FA47068}"/>
                  </a:ext>
                </a:extLst>
              </p:cNvPr>
              <p:cNvSpPr txBox="1"/>
              <p:nvPr/>
            </p:nvSpPr>
            <p:spPr>
              <a:xfrm>
                <a:off x="9575928" y="5881395"/>
                <a:ext cx="1988716" cy="969464"/>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INFERENCING</a:t>
                </a:r>
                <a:b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a:noFill/>
                    </a:ln>
                    <a:solidFill>
                      <a:srgbClr val="FFC000"/>
                    </a:solidFill>
                    <a:effectLst/>
                    <a:uLnTx/>
                    <a:uFillTx/>
                    <a:latin typeface="Segoe UI Light"/>
                    <a:ea typeface="+mn-ea"/>
                    <a:cs typeface="+mn-cs"/>
                  </a:rPr>
                  <a:t>CPUs, GPUS, FPGAs, ASICs</a:t>
                </a:r>
              </a:p>
            </p:txBody>
          </p:sp>
        </p:grpSp>
        <p:sp>
          <p:nvSpPr>
            <p:cNvPr id="330" name="TextBox 329">
              <a:extLst>
                <a:ext uri="{FF2B5EF4-FFF2-40B4-BE49-F238E27FC236}">
                  <a16:creationId xmlns:a16="http://schemas.microsoft.com/office/drawing/2014/main" id="{00AEA8CB-2192-3E4A-91C6-92266B4963FF}"/>
                </a:ext>
              </a:extLst>
            </p:cNvPr>
            <p:cNvSpPr txBox="1"/>
            <p:nvPr/>
          </p:nvSpPr>
          <p:spPr>
            <a:xfrm>
              <a:off x="7827176" y="5859111"/>
              <a:ext cx="2070589" cy="1114632"/>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TRAINING</a:t>
              </a:r>
              <a:r>
                <a:rPr kumimoji="0" lang="en-US" sz="20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20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a:t>
              </a: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HEAVY EDGE)</a:t>
              </a:r>
              <a:b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a:noFill/>
                  </a:ln>
                  <a:solidFill>
                    <a:srgbClr val="FFC000"/>
                  </a:solidFill>
                  <a:effectLst/>
                  <a:uLnTx/>
                  <a:uFillTx/>
                  <a:latin typeface="Segoe UI Light"/>
                  <a:ea typeface="+mn-ea"/>
                  <a:cs typeface="+mn-cs"/>
                </a:rPr>
                <a:t>CPUs and GPUs</a:t>
              </a:r>
              <a:endParaRPr kumimoji="0" lang="en-US" sz="2000" b="1" i="0" u="none" strike="noStrike" kern="1200" cap="none" spc="0" normalizeH="0" baseline="0" noProof="0">
                <a:ln>
                  <a:noFill/>
                </a:ln>
                <a:solidFill>
                  <a:srgbClr val="FFC000"/>
                </a:solidFill>
                <a:effectLst/>
                <a:uLnTx/>
                <a:uFillTx/>
                <a:latin typeface="Segoe UI Light"/>
                <a:ea typeface="+mn-ea"/>
                <a:cs typeface="+mn-cs"/>
              </a:endParaRPr>
            </a:p>
          </p:txBody>
        </p:sp>
      </p:grpSp>
    </p:spTree>
    <p:extLst>
      <p:ext uri="{BB962C8B-B14F-4D97-AF65-F5344CB8AC3E}">
        <p14:creationId xmlns:p14="http://schemas.microsoft.com/office/powerpoint/2010/main" val="267573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23BCC0-56BA-43EA-B65A-65E745902114}"/>
              </a:ext>
            </a:extLst>
          </p:cNvPr>
          <p:cNvSpPr/>
          <p:nvPr/>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85094CD-A494-4FDD-8136-E6A90CCC54CE}"/>
              </a:ext>
            </a:extLst>
          </p:cNvPr>
          <p:cNvSpPr>
            <a:spLocks noGrp="1"/>
          </p:cNvSpPr>
          <p:nvPr>
            <p:ph type="title" idx="4294967295"/>
          </p:nvPr>
        </p:nvSpPr>
        <p:spPr>
          <a:xfrm>
            <a:off x="676339" y="569700"/>
            <a:ext cx="4464050" cy="1664153"/>
          </a:xfrm>
        </p:spPr>
        <p:txBody>
          <a:bodyPr>
            <a:normAutofit fontScale="90000"/>
          </a:bodyPr>
          <a:lstStyle/>
          <a:p>
            <a:r>
              <a:rPr lang="en-US" sz="2400">
                <a:solidFill>
                  <a:schemeClr val="tx1"/>
                </a:solidFill>
              </a:rPr>
              <a:t>Project Brainwave unique advantage</a:t>
            </a:r>
            <a:br>
              <a:rPr lang="en-US"/>
            </a:br>
            <a:r>
              <a:rPr lang="en-US">
                <a:solidFill>
                  <a:schemeClr val="accent3"/>
                </a:solidFill>
              </a:rPr>
              <a:t>No batching required</a:t>
            </a:r>
          </a:p>
        </p:txBody>
      </p:sp>
      <p:sp>
        <p:nvSpPr>
          <p:cNvPr id="3" name="Text Placeholder 2">
            <a:extLst>
              <a:ext uri="{FF2B5EF4-FFF2-40B4-BE49-F238E27FC236}">
                <a16:creationId xmlns:a16="http://schemas.microsoft.com/office/drawing/2014/main" id="{08F30D22-B097-4FB0-8C5A-79A198F1933D}"/>
              </a:ext>
            </a:extLst>
          </p:cNvPr>
          <p:cNvSpPr>
            <a:spLocks noGrp="1"/>
          </p:cNvSpPr>
          <p:nvPr>
            <p:ph type="body" sz="quarter" idx="4294967295"/>
          </p:nvPr>
        </p:nvSpPr>
        <p:spPr>
          <a:xfrm>
            <a:off x="6535253" y="4556441"/>
            <a:ext cx="5483678" cy="1711238"/>
          </a:xfrm>
        </p:spPr>
        <p:txBody>
          <a:bodyPr/>
          <a:lstStyle/>
          <a:p>
            <a:pPr marL="0" indent="0">
              <a:buNone/>
            </a:pPr>
            <a:r>
              <a:rPr lang="en-US" sz="2000">
                <a:solidFill>
                  <a:schemeClr val="bg1"/>
                </a:solidFill>
                <a:latin typeface="Segoe UI Semibold" panose="020B0702040204020203" pitchFamily="34" charset="0"/>
                <a:cs typeface="Segoe UI Semibold" panose="020B0702040204020203" pitchFamily="34" charset="0"/>
              </a:rPr>
              <a:t>Brainwave delivers the ideal combination:</a:t>
            </a:r>
          </a:p>
          <a:p>
            <a:pPr marL="0" indent="0">
              <a:buNone/>
            </a:pPr>
            <a:r>
              <a:rPr lang="en-US" sz="1600">
                <a:solidFill>
                  <a:schemeClr val="bg1"/>
                </a:solidFill>
                <a:latin typeface="Segoe UI" panose="020B0502040204020203" pitchFamily="34" charset="0"/>
                <a:cs typeface="Segoe UI" panose="020B0502040204020203" pitchFamily="34" charset="0"/>
              </a:rPr>
              <a:t>High hardware utilization</a:t>
            </a:r>
          </a:p>
          <a:p>
            <a:pPr marL="0" indent="0">
              <a:buNone/>
            </a:pPr>
            <a:r>
              <a:rPr lang="en-US" sz="1600">
                <a:solidFill>
                  <a:schemeClr val="bg1"/>
                </a:solidFill>
                <a:latin typeface="Segoe UI" panose="020B0502040204020203" pitchFamily="34" charset="0"/>
                <a:cs typeface="Segoe UI" panose="020B0502040204020203" pitchFamily="34" charset="0"/>
              </a:rPr>
              <a:t>Low latency</a:t>
            </a:r>
          </a:p>
          <a:p>
            <a:pPr marL="0" indent="0">
              <a:buNone/>
            </a:pPr>
            <a:r>
              <a:rPr lang="en-US" sz="1600">
                <a:solidFill>
                  <a:schemeClr val="bg1"/>
                </a:solidFill>
                <a:latin typeface="Segoe UI" panose="020B0502040204020203" pitchFamily="34" charset="0"/>
                <a:cs typeface="Segoe UI" panose="020B0502040204020203" pitchFamily="34" charset="0"/>
              </a:rPr>
              <a:t>Low batch sizes</a:t>
            </a:r>
          </a:p>
          <a:p>
            <a:endParaRPr lang="en-US">
              <a:solidFill>
                <a:schemeClr val="bg1"/>
              </a:solidFill>
            </a:endParaRPr>
          </a:p>
        </p:txBody>
      </p:sp>
      <p:sp>
        <p:nvSpPr>
          <p:cNvPr id="52" name="Rectangle 51">
            <a:extLst>
              <a:ext uri="{FF2B5EF4-FFF2-40B4-BE49-F238E27FC236}">
                <a16:creationId xmlns:a16="http://schemas.microsoft.com/office/drawing/2014/main" id="{438256A4-D7B9-4036-A51B-BC0972D4CC74}"/>
              </a:ext>
            </a:extLst>
          </p:cNvPr>
          <p:cNvSpPr/>
          <p:nvPr/>
        </p:nvSpPr>
        <p:spPr>
          <a:xfrm>
            <a:off x="8515141" y="4097163"/>
            <a:ext cx="894797"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Segoe UI Semibold" panose="020B0702040204020203" pitchFamily="34" charset="0"/>
              </a:rPr>
              <a:t>Batch Size</a:t>
            </a:r>
          </a:p>
        </p:txBody>
      </p:sp>
      <p:cxnSp>
        <p:nvCxnSpPr>
          <p:cNvPr id="49" name="Straight Arrow Connector 48">
            <a:extLst>
              <a:ext uri="{FF2B5EF4-FFF2-40B4-BE49-F238E27FC236}">
                <a16:creationId xmlns:a16="http://schemas.microsoft.com/office/drawing/2014/main" id="{B1D25E7A-1F2F-428E-9F1C-2E0E37DF3A95}"/>
              </a:ext>
            </a:extLst>
          </p:cNvPr>
          <p:cNvCxnSpPr>
            <a:cxnSpLocks/>
          </p:cNvCxnSpPr>
          <p:nvPr/>
        </p:nvCxnSpPr>
        <p:spPr>
          <a:xfrm flipV="1">
            <a:off x="6609898" y="519094"/>
            <a:ext cx="0" cy="3446509"/>
          </a:xfrm>
          <a:prstGeom prst="straightConnector1">
            <a:avLst/>
          </a:prstGeom>
          <a:noFill/>
          <a:ln w="19050" cap="flat" cmpd="sng" algn="ctr">
            <a:solidFill>
              <a:sysClr val="windowText" lastClr="000000"/>
            </a:solidFill>
            <a:prstDash val="solid"/>
            <a:headEnd type="none"/>
            <a:tailEnd type="triangle"/>
          </a:ln>
          <a:effectLst/>
        </p:spPr>
      </p:cxnSp>
      <p:cxnSp>
        <p:nvCxnSpPr>
          <p:cNvPr id="50" name="Straight Arrow Connector 49">
            <a:extLst>
              <a:ext uri="{FF2B5EF4-FFF2-40B4-BE49-F238E27FC236}">
                <a16:creationId xmlns:a16="http://schemas.microsoft.com/office/drawing/2014/main" id="{9B46BC65-BC86-436E-A446-3449934DE73D}"/>
              </a:ext>
            </a:extLst>
          </p:cNvPr>
          <p:cNvCxnSpPr>
            <a:cxnSpLocks/>
          </p:cNvCxnSpPr>
          <p:nvPr/>
        </p:nvCxnSpPr>
        <p:spPr>
          <a:xfrm>
            <a:off x="6609898" y="3961578"/>
            <a:ext cx="4465643" cy="0"/>
          </a:xfrm>
          <a:prstGeom prst="straightConnector1">
            <a:avLst/>
          </a:prstGeom>
          <a:noFill/>
          <a:ln w="19050" cap="flat" cmpd="sng" algn="ctr">
            <a:solidFill>
              <a:sysClr val="windowText" lastClr="000000"/>
            </a:solidFill>
            <a:prstDash val="solid"/>
            <a:headEnd type="none" w="med" len="med"/>
            <a:tailEnd type="none" w="med" len="med"/>
          </a:ln>
          <a:effectLst/>
        </p:spPr>
      </p:cxnSp>
      <p:sp>
        <p:nvSpPr>
          <p:cNvPr id="53" name="Rectangle 52">
            <a:extLst>
              <a:ext uri="{FF2B5EF4-FFF2-40B4-BE49-F238E27FC236}">
                <a16:creationId xmlns:a16="http://schemas.microsoft.com/office/drawing/2014/main" id="{ECA4824B-CCC7-4BBF-9EA5-88C6F9E2D5C0}"/>
              </a:ext>
            </a:extLst>
          </p:cNvPr>
          <p:cNvSpPr/>
          <p:nvPr/>
        </p:nvSpPr>
        <p:spPr>
          <a:xfrm rot="16200000">
            <a:off x="5797765" y="2105944"/>
            <a:ext cx="1223347" cy="293354"/>
          </a:xfrm>
          <a:prstGeom prst="rect">
            <a:avLst/>
          </a:prstGeom>
          <a:noFill/>
        </p:spPr>
        <p:txBody>
          <a:bodyPr wrap="square"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a:t>
            </a:r>
          </a:p>
        </p:txBody>
      </p:sp>
      <p:cxnSp>
        <p:nvCxnSpPr>
          <p:cNvPr id="11" name="Straight Connector 10">
            <a:extLst>
              <a:ext uri="{FF2B5EF4-FFF2-40B4-BE49-F238E27FC236}">
                <a16:creationId xmlns:a16="http://schemas.microsoft.com/office/drawing/2014/main" id="{F1DE87F8-E0F1-4215-A887-1F19C8DA7CFA}"/>
              </a:ext>
            </a:extLst>
          </p:cNvPr>
          <p:cNvCxnSpPr/>
          <p:nvPr/>
        </p:nvCxnSpPr>
        <p:spPr>
          <a:xfrm>
            <a:off x="7335718" y="3854104"/>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8B3788A-6467-44D9-A62C-83D0B1B2756A}"/>
              </a:ext>
            </a:extLst>
          </p:cNvPr>
          <p:cNvCxnSpPr/>
          <p:nvPr/>
        </p:nvCxnSpPr>
        <p:spPr>
          <a:xfrm>
            <a:off x="8083682" y="3854104"/>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D8A216-01D9-44AA-85A1-26600D46B443}"/>
              </a:ext>
            </a:extLst>
          </p:cNvPr>
          <p:cNvCxnSpPr/>
          <p:nvPr/>
        </p:nvCxnSpPr>
        <p:spPr>
          <a:xfrm>
            <a:off x="8831647" y="3854104"/>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269BF23-148C-4A28-8CF4-DF23C79471D4}"/>
              </a:ext>
            </a:extLst>
          </p:cNvPr>
          <p:cNvCxnSpPr/>
          <p:nvPr/>
        </p:nvCxnSpPr>
        <p:spPr>
          <a:xfrm>
            <a:off x="9579611" y="3854104"/>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4F3405-BB3C-4860-955A-45DC13CE4C50}"/>
              </a:ext>
            </a:extLst>
          </p:cNvPr>
          <p:cNvCxnSpPr/>
          <p:nvPr/>
        </p:nvCxnSpPr>
        <p:spPr>
          <a:xfrm>
            <a:off x="10327576" y="3854104"/>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1DDC84-CE29-43AB-B294-60663A18F4D9}"/>
              </a:ext>
            </a:extLst>
          </p:cNvPr>
          <p:cNvCxnSpPr/>
          <p:nvPr/>
        </p:nvCxnSpPr>
        <p:spPr>
          <a:xfrm>
            <a:off x="11075541" y="3854104"/>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0BEEFB4-78B2-4ED5-BD40-0E74B57FCBC8}"/>
              </a:ext>
            </a:extLst>
          </p:cNvPr>
          <p:cNvGrpSpPr/>
          <p:nvPr/>
        </p:nvGrpSpPr>
        <p:grpSpPr>
          <a:xfrm>
            <a:off x="6506807" y="479976"/>
            <a:ext cx="206181" cy="206181"/>
            <a:chOff x="8477581" y="1102936"/>
            <a:chExt cx="668023" cy="668023"/>
          </a:xfrm>
        </p:grpSpPr>
        <p:sp>
          <p:nvSpPr>
            <p:cNvPr id="16" name="Oval 15">
              <a:extLst>
                <a:ext uri="{FF2B5EF4-FFF2-40B4-BE49-F238E27FC236}">
                  <a16:creationId xmlns:a16="http://schemas.microsoft.com/office/drawing/2014/main" id="{F2076372-EDB4-4C8B-8B64-8D31B88ED235}"/>
                </a:ext>
              </a:extLst>
            </p:cNvPr>
            <p:cNvSpPr/>
            <p:nvPr/>
          </p:nvSpPr>
          <p:spPr bwMode="auto">
            <a:xfrm>
              <a:off x="8477581" y="1102936"/>
              <a:ext cx="668023" cy="668023"/>
            </a:xfrm>
            <a:prstGeom prst="ellipse">
              <a:avLst/>
            </a:prstGeom>
            <a:solidFill>
              <a:schemeClr val="tx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plus" title="Icon of a plus sign">
              <a:extLst>
                <a:ext uri="{FF2B5EF4-FFF2-40B4-BE49-F238E27FC236}">
                  <a16:creationId xmlns:a16="http://schemas.microsoft.com/office/drawing/2014/main" id="{CFA43969-B975-484B-A606-A7A8EFF484D3}"/>
                </a:ext>
              </a:extLst>
            </p:cNvPr>
            <p:cNvSpPr>
              <a:spLocks noChangeAspect="1" noEditPoints="1"/>
            </p:cNvSpPr>
            <p:nvPr/>
          </p:nvSpPr>
          <p:spPr bwMode="auto">
            <a:xfrm>
              <a:off x="8628712" y="1254067"/>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17" name="Group 116">
            <a:extLst>
              <a:ext uri="{FF2B5EF4-FFF2-40B4-BE49-F238E27FC236}">
                <a16:creationId xmlns:a16="http://schemas.microsoft.com/office/drawing/2014/main" id="{9CF25BDC-1B65-4F45-8639-DBB017974A30}"/>
              </a:ext>
            </a:extLst>
          </p:cNvPr>
          <p:cNvGrpSpPr/>
          <p:nvPr/>
        </p:nvGrpSpPr>
        <p:grpSpPr>
          <a:xfrm>
            <a:off x="6689437" y="1210116"/>
            <a:ext cx="569585" cy="81825"/>
            <a:chOff x="6879210" y="623381"/>
            <a:chExt cx="537830" cy="77263"/>
          </a:xfrm>
        </p:grpSpPr>
        <p:cxnSp>
          <p:nvCxnSpPr>
            <p:cNvPr id="116" name="Straight Connector 115">
              <a:extLst>
                <a:ext uri="{FF2B5EF4-FFF2-40B4-BE49-F238E27FC236}">
                  <a16:creationId xmlns:a16="http://schemas.microsoft.com/office/drawing/2014/main" id="{67AB0820-9B1D-4E4C-B56C-8EA4A8F8337E}"/>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27C016CE-E872-44D2-8923-7E1E7A7BF4E0}"/>
                </a:ext>
              </a:extLst>
            </p:cNvPr>
            <p:cNvGrpSpPr/>
            <p:nvPr/>
          </p:nvGrpSpPr>
          <p:grpSpPr>
            <a:xfrm>
              <a:off x="6879210" y="623381"/>
              <a:ext cx="534463" cy="77263"/>
              <a:chOff x="6877597" y="3128778"/>
              <a:chExt cx="534463" cy="77263"/>
            </a:xfrm>
            <a:solidFill>
              <a:schemeClr val="tx1"/>
            </a:solidFill>
          </p:grpSpPr>
          <p:sp>
            <p:nvSpPr>
              <p:cNvPr id="76" name="Oval 75">
                <a:extLst>
                  <a:ext uri="{FF2B5EF4-FFF2-40B4-BE49-F238E27FC236}">
                    <a16:creationId xmlns:a16="http://schemas.microsoft.com/office/drawing/2014/main" id="{1BF6A54A-AC4A-4113-97A6-B308B2FEEB6E}"/>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7" name="Oval 76">
                <a:extLst>
                  <a:ext uri="{FF2B5EF4-FFF2-40B4-BE49-F238E27FC236}">
                    <a16:creationId xmlns:a16="http://schemas.microsoft.com/office/drawing/2014/main" id="{4E99BE2C-AF2B-468C-88C6-38B37A1E617D}"/>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Oval 77">
                <a:extLst>
                  <a:ext uri="{FF2B5EF4-FFF2-40B4-BE49-F238E27FC236}">
                    <a16:creationId xmlns:a16="http://schemas.microsoft.com/office/drawing/2014/main" id="{A60CFDA5-4AA2-432F-B778-39B4EBD1FBE7}"/>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7BA6FAEA-AD3E-4C76-88B7-32E65255B07F}"/>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8328219C-EF7B-459C-B715-30E3E74FCD72}"/>
              </a:ext>
            </a:extLst>
          </p:cNvPr>
          <p:cNvGrpSpPr/>
          <p:nvPr/>
        </p:nvGrpSpPr>
        <p:grpSpPr>
          <a:xfrm>
            <a:off x="7436286" y="1511614"/>
            <a:ext cx="569585" cy="81825"/>
            <a:chOff x="6879210" y="623381"/>
            <a:chExt cx="537830" cy="77263"/>
          </a:xfrm>
        </p:grpSpPr>
        <p:cxnSp>
          <p:nvCxnSpPr>
            <p:cNvPr id="119" name="Straight Connector 118">
              <a:extLst>
                <a:ext uri="{FF2B5EF4-FFF2-40B4-BE49-F238E27FC236}">
                  <a16:creationId xmlns:a16="http://schemas.microsoft.com/office/drawing/2014/main" id="{D12D8A18-AD66-4F02-A5E6-ACD529AAFF6B}"/>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7D79040A-8CFB-41CD-93EE-D777DF194D1A}"/>
                </a:ext>
              </a:extLst>
            </p:cNvPr>
            <p:cNvGrpSpPr/>
            <p:nvPr/>
          </p:nvGrpSpPr>
          <p:grpSpPr>
            <a:xfrm>
              <a:off x="6879210" y="623381"/>
              <a:ext cx="534463" cy="77263"/>
              <a:chOff x="6877597" y="3128778"/>
              <a:chExt cx="534463" cy="77263"/>
            </a:xfrm>
            <a:solidFill>
              <a:schemeClr val="tx1"/>
            </a:solidFill>
          </p:grpSpPr>
          <p:sp>
            <p:nvSpPr>
              <p:cNvPr id="121" name="Oval 120">
                <a:extLst>
                  <a:ext uri="{FF2B5EF4-FFF2-40B4-BE49-F238E27FC236}">
                    <a16:creationId xmlns:a16="http://schemas.microsoft.com/office/drawing/2014/main" id="{29722048-0840-46C0-A7FF-A7BEEF6698A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 name="Oval 121">
                <a:extLst>
                  <a:ext uri="{FF2B5EF4-FFF2-40B4-BE49-F238E27FC236}">
                    <a16:creationId xmlns:a16="http://schemas.microsoft.com/office/drawing/2014/main" id="{128950DD-24D8-4684-AB81-9E75973F47CA}"/>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 name="Oval 122">
                <a:extLst>
                  <a:ext uri="{FF2B5EF4-FFF2-40B4-BE49-F238E27FC236}">
                    <a16:creationId xmlns:a16="http://schemas.microsoft.com/office/drawing/2014/main" id="{C8ABF7D7-B996-46BD-8DC2-65D303E07E2F}"/>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Oval 123">
                <a:extLst>
                  <a:ext uri="{FF2B5EF4-FFF2-40B4-BE49-F238E27FC236}">
                    <a16:creationId xmlns:a16="http://schemas.microsoft.com/office/drawing/2014/main" id="{70426E21-CC41-4B47-BD48-4A86021FC403}"/>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7BE2CB74-C87C-430B-B4B0-7B64EDF4447C}"/>
              </a:ext>
            </a:extLst>
          </p:cNvPr>
          <p:cNvGrpSpPr/>
          <p:nvPr/>
        </p:nvGrpSpPr>
        <p:grpSpPr>
          <a:xfrm>
            <a:off x="8183134" y="1906227"/>
            <a:ext cx="569585" cy="81825"/>
            <a:chOff x="6879210" y="623381"/>
            <a:chExt cx="537830" cy="77263"/>
          </a:xfrm>
        </p:grpSpPr>
        <p:cxnSp>
          <p:nvCxnSpPr>
            <p:cNvPr id="126" name="Straight Connector 125">
              <a:extLst>
                <a:ext uri="{FF2B5EF4-FFF2-40B4-BE49-F238E27FC236}">
                  <a16:creationId xmlns:a16="http://schemas.microsoft.com/office/drawing/2014/main" id="{731CD1A8-BC1E-44F9-9A09-7A328495D75F}"/>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8F33FE77-C259-42C2-ADF8-EA7078810D5E}"/>
                </a:ext>
              </a:extLst>
            </p:cNvPr>
            <p:cNvGrpSpPr/>
            <p:nvPr/>
          </p:nvGrpSpPr>
          <p:grpSpPr>
            <a:xfrm>
              <a:off x="6879210" y="623381"/>
              <a:ext cx="534463" cy="77263"/>
              <a:chOff x="6877597" y="3128778"/>
              <a:chExt cx="534463" cy="77263"/>
            </a:xfrm>
            <a:solidFill>
              <a:schemeClr val="tx1"/>
            </a:solidFill>
          </p:grpSpPr>
          <p:sp>
            <p:nvSpPr>
              <p:cNvPr id="128" name="Oval 127">
                <a:extLst>
                  <a:ext uri="{FF2B5EF4-FFF2-40B4-BE49-F238E27FC236}">
                    <a16:creationId xmlns:a16="http://schemas.microsoft.com/office/drawing/2014/main" id="{52DE0851-B04A-4330-8941-558D94100642}"/>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9" name="Oval 128">
                <a:extLst>
                  <a:ext uri="{FF2B5EF4-FFF2-40B4-BE49-F238E27FC236}">
                    <a16:creationId xmlns:a16="http://schemas.microsoft.com/office/drawing/2014/main" id="{F1B784FE-135E-47BD-B475-D99D2494E68F}"/>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Oval 129">
                <a:extLst>
                  <a:ext uri="{FF2B5EF4-FFF2-40B4-BE49-F238E27FC236}">
                    <a16:creationId xmlns:a16="http://schemas.microsoft.com/office/drawing/2014/main" id="{F75C34C0-4845-406C-BDB3-D4380F2438F6}"/>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1" name="Oval 130">
                <a:extLst>
                  <a:ext uri="{FF2B5EF4-FFF2-40B4-BE49-F238E27FC236}">
                    <a16:creationId xmlns:a16="http://schemas.microsoft.com/office/drawing/2014/main" id="{1F08572B-086F-4591-9035-B7FA57C5D4E9}"/>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32" name="Group 131">
            <a:extLst>
              <a:ext uri="{FF2B5EF4-FFF2-40B4-BE49-F238E27FC236}">
                <a16:creationId xmlns:a16="http://schemas.microsoft.com/office/drawing/2014/main" id="{7AD72C4F-9905-44D3-87BF-B6500A7D1300}"/>
              </a:ext>
            </a:extLst>
          </p:cNvPr>
          <p:cNvGrpSpPr/>
          <p:nvPr/>
        </p:nvGrpSpPr>
        <p:grpSpPr>
          <a:xfrm>
            <a:off x="8929982" y="2384848"/>
            <a:ext cx="569585" cy="81825"/>
            <a:chOff x="6879210" y="623381"/>
            <a:chExt cx="537830" cy="77263"/>
          </a:xfrm>
        </p:grpSpPr>
        <p:cxnSp>
          <p:nvCxnSpPr>
            <p:cNvPr id="133" name="Straight Connector 132">
              <a:extLst>
                <a:ext uri="{FF2B5EF4-FFF2-40B4-BE49-F238E27FC236}">
                  <a16:creationId xmlns:a16="http://schemas.microsoft.com/office/drawing/2014/main" id="{77DD7AA0-57A8-41E4-BA92-ABD923D688AF}"/>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0F896BC5-3A0C-49D9-BCEB-5F8DC02EC24B}"/>
                </a:ext>
              </a:extLst>
            </p:cNvPr>
            <p:cNvGrpSpPr/>
            <p:nvPr/>
          </p:nvGrpSpPr>
          <p:grpSpPr>
            <a:xfrm>
              <a:off x="6879210" y="623381"/>
              <a:ext cx="534463" cy="77263"/>
              <a:chOff x="6877597" y="3128778"/>
              <a:chExt cx="534463" cy="77263"/>
            </a:xfrm>
            <a:solidFill>
              <a:schemeClr val="tx1"/>
            </a:solidFill>
          </p:grpSpPr>
          <p:sp>
            <p:nvSpPr>
              <p:cNvPr id="135" name="Oval 134">
                <a:extLst>
                  <a:ext uri="{FF2B5EF4-FFF2-40B4-BE49-F238E27FC236}">
                    <a16:creationId xmlns:a16="http://schemas.microsoft.com/office/drawing/2014/main" id="{60127374-CF17-4424-A617-B61E05E920D8}"/>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a:extLst>
                  <a:ext uri="{FF2B5EF4-FFF2-40B4-BE49-F238E27FC236}">
                    <a16:creationId xmlns:a16="http://schemas.microsoft.com/office/drawing/2014/main" id="{02BB9167-D905-47B4-8F46-60D49A6C8889}"/>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a:extLst>
                  <a:ext uri="{FF2B5EF4-FFF2-40B4-BE49-F238E27FC236}">
                    <a16:creationId xmlns:a16="http://schemas.microsoft.com/office/drawing/2014/main" id="{40FC4DD9-987D-4137-9341-4A8263ECBEDB}"/>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7E724332-21F6-403A-8633-5237D411E288}"/>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C191921B-5574-415A-8D05-B0D7ED46C9D3}"/>
              </a:ext>
            </a:extLst>
          </p:cNvPr>
          <p:cNvGrpSpPr/>
          <p:nvPr/>
        </p:nvGrpSpPr>
        <p:grpSpPr>
          <a:xfrm>
            <a:off x="9673264" y="3016613"/>
            <a:ext cx="569585" cy="81825"/>
            <a:chOff x="6879210" y="623381"/>
            <a:chExt cx="537830" cy="77263"/>
          </a:xfrm>
        </p:grpSpPr>
        <p:cxnSp>
          <p:nvCxnSpPr>
            <p:cNvPr id="140" name="Straight Connector 139">
              <a:extLst>
                <a:ext uri="{FF2B5EF4-FFF2-40B4-BE49-F238E27FC236}">
                  <a16:creationId xmlns:a16="http://schemas.microsoft.com/office/drawing/2014/main" id="{82D41F9C-84D6-46C7-BD8D-229F22E039B7}"/>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6E052091-2D42-4DC1-A96A-50BD66A1BF2E}"/>
                </a:ext>
              </a:extLst>
            </p:cNvPr>
            <p:cNvGrpSpPr/>
            <p:nvPr/>
          </p:nvGrpSpPr>
          <p:grpSpPr>
            <a:xfrm>
              <a:off x="6879210" y="623381"/>
              <a:ext cx="534463" cy="77263"/>
              <a:chOff x="6877597" y="3128778"/>
              <a:chExt cx="534463" cy="77263"/>
            </a:xfrm>
            <a:solidFill>
              <a:schemeClr val="tx1"/>
            </a:solidFill>
          </p:grpSpPr>
          <p:sp>
            <p:nvSpPr>
              <p:cNvPr id="142" name="Oval 141">
                <a:extLst>
                  <a:ext uri="{FF2B5EF4-FFF2-40B4-BE49-F238E27FC236}">
                    <a16:creationId xmlns:a16="http://schemas.microsoft.com/office/drawing/2014/main" id="{5B3DD146-8662-4637-B774-06B5C379BC30}"/>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Oval 142">
                <a:extLst>
                  <a:ext uri="{FF2B5EF4-FFF2-40B4-BE49-F238E27FC236}">
                    <a16:creationId xmlns:a16="http://schemas.microsoft.com/office/drawing/2014/main" id="{8B0E5618-7C75-4928-BF82-5B97A5704A76}"/>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 name="Oval 143">
                <a:extLst>
                  <a:ext uri="{FF2B5EF4-FFF2-40B4-BE49-F238E27FC236}">
                    <a16:creationId xmlns:a16="http://schemas.microsoft.com/office/drawing/2014/main" id="{19D0CD7E-61F5-43D7-94B7-85124349C80C}"/>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5" name="Oval 144">
                <a:extLst>
                  <a:ext uri="{FF2B5EF4-FFF2-40B4-BE49-F238E27FC236}">
                    <a16:creationId xmlns:a16="http://schemas.microsoft.com/office/drawing/2014/main" id="{64347218-C5EF-4ADA-B3E5-3CA58B3B0226}"/>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291C4E88-EFAF-45C1-8D5C-B9492C632465}"/>
              </a:ext>
            </a:extLst>
          </p:cNvPr>
          <p:cNvGrpSpPr/>
          <p:nvPr/>
        </p:nvGrpSpPr>
        <p:grpSpPr>
          <a:xfrm>
            <a:off x="10419474" y="3670550"/>
            <a:ext cx="569585" cy="81825"/>
            <a:chOff x="6879210" y="623381"/>
            <a:chExt cx="537830" cy="77263"/>
          </a:xfrm>
        </p:grpSpPr>
        <p:cxnSp>
          <p:nvCxnSpPr>
            <p:cNvPr id="147" name="Straight Connector 146">
              <a:extLst>
                <a:ext uri="{FF2B5EF4-FFF2-40B4-BE49-F238E27FC236}">
                  <a16:creationId xmlns:a16="http://schemas.microsoft.com/office/drawing/2014/main" id="{45BCA209-CEEA-4135-B0E0-F59E77D34037}"/>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6EB96B7C-B2AB-462E-83FB-F654AE8AEF57}"/>
                </a:ext>
              </a:extLst>
            </p:cNvPr>
            <p:cNvGrpSpPr/>
            <p:nvPr/>
          </p:nvGrpSpPr>
          <p:grpSpPr>
            <a:xfrm>
              <a:off x="6879210" y="623381"/>
              <a:ext cx="534463" cy="77263"/>
              <a:chOff x="6877597" y="3128778"/>
              <a:chExt cx="534463" cy="77263"/>
            </a:xfrm>
            <a:solidFill>
              <a:schemeClr val="tx1"/>
            </a:solidFill>
          </p:grpSpPr>
          <p:sp>
            <p:nvSpPr>
              <p:cNvPr id="149" name="Oval 148">
                <a:extLst>
                  <a:ext uri="{FF2B5EF4-FFF2-40B4-BE49-F238E27FC236}">
                    <a16:creationId xmlns:a16="http://schemas.microsoft.com/office/drawing/2014/main" id="{3C916404-F754-46D4-8F5F-2247C928D372}"/>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0" name="Oval 149">
                <a:extLst>
                  <a:ext uri="{FF2B5EF4-FFF2-40B4-BE49-F238E27FC236}">
                    <a16:creationId xmlns:a16="http://schemas.microsoft.com/office/drawing/2014/main" id="{9B0263B6-18ED-428B-B216-6BFC9692F2B5}"/>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1" name="Oval 150">
                <a:extLst>
                  <a:ext uri="{FF2B5EF4-FFF2-40B4-BE49-F238E27FC236}">
                    <a16:creationId xmlns:a16="http://schemas.microsoft.com/office/drawing/2014/main" id="{D9A25300-CAD6-4BA7-B50F-513B39D16674}"/>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2" name="Oval 151">
                <a:extLst>
                  <a:ext uri="{FF2B5EF4-FFF2-40B4-BE49-F238E27FC236}">
                    <a16:creationId xmlns:a16="http://schemas.microsoft.com/office/drawing/2014/main" id="{64D280CA-E418-46B0-AB1E-54EB959F81E6}"/>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cxnSp>
        <p:nvCxnSpPr>
          <p:cNvPr id="154" name="Straight Connector 153">
            <a:extLst>
              <a:ext uri="{FF2B5EF4-FFF2-40B4-BE49-F238E27FC236}">
                <a16:creationId xmlns:a16="http://schemas.microsoft.com/office/drawing/2014/main" id="{FBD23B51-8EA1-4F6D-86E8-8CE840D10F2B}"/>
              </a:ext>
            </a:extLst>
          </p:cNvPr>
          <p:cNvCxnSpPr>
            <a:cxnSpLocks/>
            <a:stCxn id="79" idx="5"/>
            <a:endCxn id="121" idx="1"/>
          </p:cNvCxnSpPr>
          <p:nvPr/>
        </p:nvCxnSpPr>
        <p:spPr>
          <a:xfrm>
            <a:off x="7243473" y="1279958"/>
            <a:ext cx="204795" cy="243639"/>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C39677C-C3C5-4DD9-9DD0-E43E3941C5FF}"/>
              </a:ext>
            </a:extLst>
          </p:cNvPr>
          <p:cNvCxnSpPr>
            <a:cxnSpLocks/>
            <a:endCxn id="128" idx="1"/>
          </p:cNvCxnSpPr>
          <p:nvPr/>
        </p:nvCxnSpPr>
        <p:spPr>
          <a:xfrm>
            <a:off x="7992357" y="1586390"/>
            <a:ext cx="202760" cy="3318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1E9CFFD-5FBD-4238-A8D8-591A2ABCBB5E}"/>
              </a:ext>
            </a:extLst>
          </p:cNvPr>
          <p:cNvCxnSpPr>
            <a:cxnSpLocks/>
            <a:stCxn id="131" idx="5"/>
            <a:endCxn id="135" idx="1"/>
          </p:cNvCxnSpPr>
          <p:nvPr/>
        </p:nvCxnSpPr>
        <p:spPr>
          <a:xfrm>
            <a:off x="8737170" y="1976069"/>
            <a:ext cx="204795" cy="42076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3805E43-F07B-45FD-B1CE-24494BB03976}"/>
              </a:ext>
            </a:extLst>
          </p:cNvPr>
          <p:cNvCxnSpPr>
            <a:cxnSpLocks/>
            <a:endCxn id="142" idx="1"/>
          </p:cNvCxnSpPr>
          <p:nvPr/>
        </p:nvCxnSpPr>
        <p:spPr>
          <a:xfrm>
            <a:off x="9476678" y="2464644"/>
            <a:ext cx="208570" cy="56395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16FF214-ED4E-4519-8AEC-CD2B6E899D83}"/>
              </a:ext>
            </a:extLst>
          </p:cNvPr>
          <p:cNvCxnSpPr>
            <a:cxnSpLocks/>
            <a:endCxn id="149" idx="1"/>
          </p:cNvCxnSpPr>
          <p:nvPr/>
        </p:nvCxnSpPr>
        <p:spPr>
          <a:xfrm>
            <a:off x="10216459" y="3095253"/>
            <a:ext cx="214998" cy="58728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5950F449-C5C8-4105-8492-24065465EC1A}"/>
              </a:ext>
            </a:extLst>
          </p:cNvPr>
          <p:cNvGrpSpPr/>
          <p:nvPr/>
        </p:nvGrpSpPr>
        <p:grpSpPr>
          <a:xfrm>
            <a:off x="6689437" y="986040"/>
            <a:ext cx="4470791" cy="385700"/>
            <a:chOff x="6689437" y="3441599"/>
            <a:chExt cx="4470791" cy="385700"/>
          </a:xfrm>
        </p:grpSpPr>
        <p:cxnSp>
          <p:nvCxnSpPr>
            <p:cNvPr id="114" name="Straight Connector 113">
              <a:extLst>
                <a:ext uri="{FF2B5EF4-FFF2-40B4-BE49-F238E27FC236}">
                  <a16:creationId xmlns:a16="http://schemas.microsoft.com/office/drawing/2014/main" id="{E65BE4AD-8C39-4A9A-921A-6FEC2132461A}"/>
                </a:ext>
              </a:extLst>
            </p:cNvPr>
            <p:cNvCxnSpPr/>
            <p:nvPr/>
          </p:nvCxnSpPr>
          <p:spPr>
            <a:xfrm>
              <a:off x="6730349" y="3482511"/>
              <a:ext cx="4259346"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6FCD2FB-55CC-43C5-8BEA-14C9947D6333}"/>
                </a:ext>
              </a:extLst>
            </p:cNvPr>
            <p:cNvGrpSpPr/>
            <p:nvPr/>
          </p:nvGrpSpPr>
          <p:grpSpPr>
            <a:xfrm>
              <a:off x="6689437" y="3441599"/>
              <a:ext cx="566019" cy="81825"/>
              <a:chOff x="6877597" y="3128778"/>
              <a:chExt cx="534463" cy="77263"/>
            </a:xfrm>
            <a:solidFill>
              <a:schemeClr val="tx1"/>
            </a:solidFill>
          </p:grpSpPr>
          <p:sp>
            <p:nvSpPr>
              <p:cNvPr id="12" name="Oval 11">
                <a:extLst>
                  <a:ext uri="{FF2B5EF4-FFF2-40B4-BE49-F238E27FC236}">
                    <a16:creationId xmlns:a16="http://schemas.microsoft.com/office/drawing/2014/main" id="{C2952F7C-6EE5-4DAB-8088-2DDE5F9F815D}"/>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 name="Oval 37">
                <a:extLst>
                  <a:ext uri="{FF2B5EF4-FFF2-40B4-BE49-F238E27FC236}">
                    <a16:creationId xmlns:a16="http://schemas.microsoft.com/office/drawing/2014/main" id="{A5829E33-A075-426E-8A4F-885E996AF144}"/>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EDE43D75-1676-4EB8-9A6F-4E2490D6A78D}"/>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 name="Oval 39">
                <a:extLst>
                  <a:ext uri="{FF2B5EF4-FFF2-40B4-BE49-F238E27FC236}">
                    <a16:creationId xmlns:a16="http://schemas.microsoft.com/office/drawing/2014/main" id="{3128FCE8-F16E-4E77-8E7D-E23CED307EB7}"/>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BE01E1B1-673E-4E49-82C9-C52C3A3534C8}"/>
                </a:ext>
              </a:extLst>
            </p:cNvPr>
            <p:cNvGrpSpPr/>
            <p:nvPr/>
          </p:nvGrpSpPr>
          <p:grpSpPr>
            <a:xfrm>
              <a:off x="7436286" y="3441599"/>
              <a:ext cx="566019" cy="81825"/>
              <a:chOff x="7561172" y="3130134"/>
              <a:chExt cx="534463" cy="77263"/>
            </a:xfrm>
            <a:solidFill>
              <a:schemeClr val="tx1"/>
            </a:solidFill>
          </p:grpSpPr>
          <p:sp>
            <p:nvSpPr>
              <p:cNvPr id="41" name="Oval 40">
                <a:extLst>
                  <a:ext uri="{FF2B5EF4-FFF2-40B4-BE49-F238E27FC236}">
                    <a16:creationId xmlns:a16="http://schemas.microsoft.com/office/drawing/2014/main" id="{314EC4F9-220C-4EDD-8FE2-2F7E23D31133}"/>
                  </a:ext>
                </a:extLst>
              </p:cNvPr>
              <p:cNvSpPr/>
              <p:nvPr/>
            </p:nvSpPr>
            <p:spPr bwMode="auto">
              <a:xfrm>
                <a:off x="75611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 name="Oval 41">
                <a:extLst>
                  <a:ext uri="{FF2B5EF4-FFF2-40B4-BE49-F238E27FC236}">
                    <a16:creationId xmlns:a16="http://schemas.microsoft.com/office/drawing/2014/main" id="{688CB172-EC53-462B-9253-EA442A19B294}"/>
                  </a:ext>
                </a:extLst>
              </p:cNvPr>
              <p:cNvSpPr/>
              <p:nvPr/>
            </p:nvSpPr>
            <p:spPr bwMode="auto">
              <a:xfrm>
                <a:off x="77135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 name="Oval 42">
                <a:extLst>
                  <a:ext uri="{FF2B5EF4-FFF2-40B4-BE49-F238E27FC236}">
                    <a16:creationId xmlns:a16="http://schemas.microsoft.com/office/drawing/2014/main" id="{2633EDD6-98F8-4BEF-A0E1-74531CE5B37A}"/>
                  </a:ext>
                </a:extLst>
              </p:cNvPr>
              <p:cNvSpPr/>
              <p:nvPr/>
            </p:nvSpPr>
            <p:spPr bwMode="auto">
              <a:xfrm>
                <a:off x="78659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 name="Oval 43">
                <a:extLst>
                  <a:ext uri="{FF2B5EF4-FFF2-40B4-BE49-F238E27FC236}">
                    <a16:creationId xmlns:a16="http://schemas.microsoft.com/office/drawing/2014/main" id="{E2BB6AC0-3F0A-4E48-A72D-DDC7570FCBBB}"/>
                  </a:ext>
                </a:extLst>
              </p:cNvPr>
              <p:cNvSpPr/>
              <p:nvPr/>
            </p:nvSpPr>
            <p:spPr bwMode="auto">
              <a:xfrm>
                <a:off x="80183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862868C6-C557-4E5A-9D36-C0E6A26D20B3}"/>
                </a:ext>
              </a:extLst>
            </p:cNvPr>
            <p:cNvGrpSpPr/>
            <p:nvPr/>
          </p:nvGrpSpPr>
          <p:grpSpPr>
            <a:xfrm>
              <a:off x="8183134" y="3441599"/>
              <a:ext cx="566019" cy="81825"/>
              <a:chOff x="8278611" y="3128778"/>
              <a:chExt cx="534463" cy="77263"/>
            </a:xfrm>
            <a:solidFill>
              <a:schemeClr val="tx1"/>
            </a:solidFill>
          </p:grpSpPr>
          <p:sp>
            <p:nvSpPr>
              <p:cNvPr id="45" name="Oval 44">
                <a:extLst>
                  <a:ext uri="{FF2B5EF4-FFF2-40B4-BE49-F238E27FC236}">
                    <a16:creationId xmlns:a16="http://schemas.microsoft.com/office/drawing/2014/main" id="{5BEFBB06-B40B-43AC-B4BC-D19EDFEF845E}"/>
                  </a:ext>
                </a:extLst>
              </p:cNvPr>
              <p:cNvSpPr/>
              <p:nvPr/>
            </p:nvSpPr>
            <p:spPr bwMode="auto">
              <a:xfrm>
                <a:off x="82786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 name="Oval 53">
                <a:extLst>
                  <a:ext uri="{FF2B5EF4-FFF2-40B4-BE49-F238E27FC236}">
                    <a16:creationId xmlns:a16="http://schemas.microsoft.com/office/drawing/2014/main" id="{09C97E5A-7782-411A-885C-E1BAFCC23508}"/>
                  </a:ext>
                </a:extLst>
              </p:cNvPr>
              <p:cNvSpPr/>
              <p:nvPr/>
            </p:nvSpPr>
            <p:spPr bwMode="auto">
              <a:xfrm>
                <a:off x="84310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 name="Oval 54">
                <a:extLst>
                  <a:ext uri="{FF2B5EF4-FFF2-40B4-BE49-F238E27FC236}">
                    <a16:creationId xmlns:a16="http://schemas.microsoft.com/office/drawing/2014/main" id="{BEA018F1-FD8A-407A-ABFA-0AE032E02901}"/>
                  </a:ext>
                </a:extLst>
              </p:cNvPr>
              <p:cNvSpPr/>
              <p:nvPr/>
            </p:nvSpPr>
            <p:spPr bwMode="auto">
              <a:xfrm>
                <a:off x="85834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 name="Oval 56">
                <a:extLst>
                  <a:ext uri="{FF2B5EF4-FFF2-40B4-BE49-F238E27FC236}">
                    <a16:creationId xmlns:a16="http://schemas.microsoft.com/office/drawing/2014/main" id="{48DC3224-83AF-474B-993B-8A012FD03462}"/>
                  </a:ext>
                </a:extLst>
              </p:cNvPr>
              <p:cNvSpPr/>
              <p:nvPr/>
            </p:nvSpPr>
            <p:spPr bwMode="auto">
              <a:xfrm>
                <a:off x="87358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D88BEA06-4F19-48F5-98A2-6103F43230B9}"/>
                </a:ext>
              </a:extLst>
            </p:cNvPr>
            <p:cNvGrpSpPr/>
            <p:nvPr/>
          </p:nvGrpSpPr>
          <p:grpSpPr>
            <a:xfrm>
              <a:off x="8929982" y="3441599"/>
              <a:ext cx="566019" cy="81825"/>
              <a:chOff x="6877597" y="3128778"/>
              <a:chExt cx="534463" cy="77263"/>
            </a:xfrm>
            <a:solidFill>
              <a:schemeClr val="tx1"/>
            </a:solidFill>
          </p:grpSpPr>
          <p:sp>
            <p:nvSpPr>
              <p:cNvPr id="61" name="Oval 60">
                <a:extLst>
                  <a:ext uri="{FF2B5EF4-FFF2-40B4-BE49-F238E27FC236}">
                    <a16:creationId xmlns:a16="http://schemas.microsoft.com/office/drawing/2014/main" id="{FB44542E-FA69-4455-A4E4-B5C527B40A37}"/>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Oval 61">
                <a:extLst>
                  <a:ext uri="{FF2B5EF4-FFF2-40B4-BE49-F238E27FC236}">
                    <a16:creationId xmlns:a16="http://schemas.microsoft.com/office/drawing/2014/main" id="{120D23A6-C914-41A9-82C8-49CE58855FE6}"/>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Oval 62">
                <a:extLst>
                  <a:ext uri="{FF2B5EF4-FFF2-40B4-BE49-F238E27FC236}">
                    <a16:creationId xmlns:a16="http://schemas.microsoft.com/office/drawing/2014/main" id="{A24D25C0-1B0D-49B0-95DF-9E11FF342C53}"/>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 name="Oval 63">
                <a:extLst>
                  <a:ext uri="{FF2B5EF4-FFF2-40B4-BE49-F238E27FC236}">
                    <a16:creationId xmlns:a16="http://schemas.microsoft.com/office/drawing/2014/main" id="{BC9203D1-2ABB-40FC-81CC-CF3E1884C34B}"/>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F1DF5C50-CD76-4C21-A6C2-B5DC0D2A0E76}"/>
                </a:ext>
              </a:extLst>
            </p:cNvPr>
            <p:cNvGrpSpPr/>
            <p:nvPr/>
          </p:nvGrpSpPr>
          <p:grpSpPr>
            <a:xfrm>
              <a:off x="9676830" y="3441599"/>
              <a:ext cx="566019" cy="81825"/>
              <a:chOff x="6877597" y="3128778"/>
              <a:chExt cx="534463" cy="77263"/>
            </a:xfrm>
            <a:solidFill>
              <a:schemeClr val="tx1"/>
            </a:solidFill>
          </p:grpSpPr>
          <p:sp>
            <p:nvSpPr>
              <p:cNvPr id="66" name="Oval 65">
                <a:extLst>
                  <a:ext uri="{FF2B5EF4-FFF2-40B4-BE49-F238E27FC236}">
                    <a16:creationId xmlns:a16="http://schemas.microsoft.com/office/drawing/2014/main" id="{BF1ABF84-B2F2-46C7-94F8-3A7DB4CADAC7}"/>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9FD24614-0227-429E-A8D1-CDA505324DED}"/>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 name="Oval 67">
                <a:extLst>
                  <a:ext uri="{FF2B5EF4-FFF2-40B4-BE49-F238E27FC236}">
                    <a16:creationId xmlns:a16="http://schemas.microsoft.com/office/drawing/2014/main" id="{E99B53FD-439E-4446-9ECE-B32B8F83E6FF}"/>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9" name="Oval 68">
                <a:extLst>
                  <a:ext uri="{FF2B5EF4-FFF2-40B4-BE49-F238E27FC236}">
                    <a16:creationId xmlns:a16="http://schemas.microsoft.com/office/drawing/2014/main" id="{713D5EA2-9F57-45F0-A629-CAA35FACC5BB}"/>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532F09D0-7C6E-455B-B923-B998C327BA6C}"/>
                </a:ext>
              </a:extLst>
            </p:cNvPr>
            <p:cNvGrpSpPr/>
            <p:nvPr/>
          </p:nvGrpSpPr>
          <p:grpSpPr>
            <a:xfrm>
              <a:off x="10423677" y="3441599"/>
              <a:ext cx="566019" cy="81825"/>
              <a:chOff x="6877597" y="3128778"/>
              <a:chExt cx="534463" cy="77263"/>
            </a:xfrm>
            <a:solidFill>
              <a:schemeClr val="tx1"/>
            </a:solidFill>
          </p:grpSpPr>
          <p:sp>
            <p:nvSpPr>
              <p:cNvPr id="71" name="Oval 70">
                <a:extLst>
                  <a:ext uri="{FF2B5EF4-FFF2-40B4-BE49-F238E27FC236}">
                    <a16:creationId xmlns:a16="http://schemas.microsoft.com/office/drawing/2014/main" id="{4CAFB457-977E-4A5A-A751-44AB7490587B}"/>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Oval 71">
                <a:extLst>
                  <a:ext uri="{FF2B5EF4-FFF2-40B4-BE49-F238E27FC236}">
                    <a16:creationId xmlns:a16="http://schemas.microsoft.com/office/drawing/2014/main" id="{E82FF4C6-7E9F-441B-81A6-1E590D1C79E8}"/>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6519178B-2054-47FB-9C73-C7E95CF44687}"/>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Oval 73">
                <a:extLst>
                  <a:ext uri="{FF2B5EF4-FFF2-40B4-BE49-F238E27FC236}">
                    <a16:creationId xmlns:a16="http://schemas.microsoft.com/office/drawing/2014/main" id="{4F67E6D8-DC41-4175-890F-A97C0752C7FF}"/>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67" name="Rectangle 166">
              <a:extLst>
                <a:ext uri="{FF2B5EF4-FFF2-40B4-BE49-F238E27FC236}">
                  <a16:creationId xmlns:a16="http://schemas.microsoft.com/office/drawing/2014/main" id="{CE4F61FE-011E-4711-82F6-69BEC04DC54F}"/>
                </a:ext>
              </a:extLst>
            </p:cNvPr>
            <p:cNvSpPr/>
            <p:nvPr/>
          </p:nvSpPr>
          <p:spPr>
            <a:xfrm>
              <a:off x="10165166" y="3533945"/>
              <a:ext cx="995062" cy="293354"/>
            </a:xfrm>
            <a:prstGeom prst="rect">
              <a:avLst/>
            </a:prstGeom>
            <a:noFill/>
          </p:spPr>
          <p:txBody>
            <a:bodyPr wrap="square"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A5A5A5"/>
                  </a:solidFill>
                  <a:effectLst/>
                  <a:uLnTx/>
                  <a:uFillTx/>
                  <a:latin typeface="Segoe UI Semibold" panose="020B0702040204020203" pitchFamily="34" charset="0"/>
                  <a:ea typeface="+mn-ea"/>
                  <a:cs typeface="Segoe UI Semibold" panose="020B0702040204020203" pitchFamily="34" charset="0"/>
                </a:rPr>
                <a:t>Bra</a:t>
              </a:r>
              <a:r>
                <a:rPr kumimoji="0" lang="en-US" sz="1200" b="0" i="0" u="none" strike="noStrike" kern="0" cap="none" spc="0" normalizeH="0" baseline="0" noProof="0" err="1">
                  <a:ln>
                    <a:noFill/>
                  </a:ln>
                  <a:solidFill>
                    <a:srgbClr val="A5A5A5"/>
                  </a:solidFill>
                  <a:effectLst/>
                  <a:uLnTx/>
                  <a:uFillTx/>
                  <a:latin typeface="Segoe UI Semibold" panose="020B0702040204020203" pitchFamily="34" charset="0"/>
                  <a:ea typeface="+mn-ea"/>
                  <a:cs typeface="Segoe UI Semibold" panose="020B0702040204020203" pitchFamily="34" charset="0"/>
                </a:rPr>
                <a:t>inwave</a:t>
              </a:r>
              <a:endParaRPr kumimoji="0" lang="en-US" sz="1200" b="0" i="0" u="none" strike="noStrike" kern="0" cap="none" spc="0" normalizeH="0" baseline="0" noProof="0">
                <a:ln>
                  <a:noFill/>
                </a:ln>
                <a:solidFill>
                  <a:srgbClr val="A5A5A5"/>
                </a:solidFill>
                <a:effectLst/>
                <a:uLnTx/>
                <a:uFillTx/>
                <a:latin typeface="Segoe UI Semibold" panose="020B0702040204020203" pitchFamily="34" charset="0"/>
                <a:ea typeface="+mn-ea"/>
                <a:cs typeface="Segoe UI Semibold" panose="020B0702040204020203" pitchFamily="34" charset="0"/>
              </a:endParaRPr>
            </a:p>
          </p:txBody>
        </p:sp>
      </p:grpSp>
      <p:sp>
        <p:nvSpPr>
          <p:cNvPr id="168" name="Rectangle 167">
            <a:extLst>
              <a:ext uri="{FF2B5EF4-FFF2-40B4-BE49-F238E27FC236}">
                <a16:creationId xmlns:a16="http://schemas.microsoft.com/office/drawing/2014/main" id="{151AAB55-438F-410F-8968-5ED0FF535AA7}"/>
              </a:ext>
            </a:extLst>
          </p:cNvPr>
          <p:cNvSpPr/>
          <p:nvPr/>
        </p:nvSpPr>
        <p:spPr>
          <a:xfrm>
            <a:off x="10580421" y="3353166"/>
            <a:ext cx="566020" cy="276999"/>
          </a:xfrm>
          <a:prstGeom prst="rect">
            <a:avLst/>
          </a:prstGeom>
          <a:noFill/>
        </p:spPr>
        <p:txBody>
          <a:bodyPr wrap="square"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NPU</a:t>
            </a:r>
          </a:p>
        </p:txBody>
      </p:sp>
      <p:sp>
        <p:nvSpPr>
          <p:cNvPr id="170" name="TextBox 169">
            <a:extLst>
              <a:ext uri="{FF2B5EF4-FFF2-40B4-BE49-F238E27FC236}">
                <a16:creationId xmlns:a16="http://schemas.microsoft.com/office/drawing/2014/main" id="{327A212C-24DF-4987-9E1D-94A7A4CA3120}"/>
              </a:ext>
            </a:extLst>
          </p:cNvPr>
          <p:cNvSpPr txBox="1"/>
          <p:nvPr/>
        </p:nvSpPr>
        <p:spPr>
          <a:xfrm>
            <a:off x="10419474" y="3992762"/>
            <a:ext cx="59382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1</a:t>
            </a:r>
          </a:p>
        </p:txBody>
      </p:sp>
      <p:sp>
        <p:nvSpPr>
          <p:cNvPr id="173" name="TextBox 172">
            <a:extLst>
              <a:ext uri="{FF2B5EF4-FFF2-40B4-BE49-F238E27FC236}">
                <a16:creationId xmlns:a16="http://schemas.microsoft.com/office/drawing/2014/main" id="{AD11A0E5-92D1-4030-8605-9A63D86D897F}"/>
              </a:ext>
            </a:extLst>
          </p:cNvPr>
          <p:cNvSpPr txBox="1"/>
          <p:nvPr/>
        </p:nvSpPr>
        <p:spPr>
          <a:xfrm>
            <a:off x="6635749" y="3992762"/>
            <a:ext cx="59382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256</a:t>
            </a:r>
          </a:p>
        </p:txBody>
      </p:sp>
      <p:pic>
        <p:nvPicPr>
          <p:cNvPr id="8" name="Picture 7">
            <a:extLst>
              <a:ext uri="{FF2B5EF4-FFF2-40B4-BE49-F238E27FC236}">
                <a16:creationId xmlns:a16="http://schemas.microsoft.com/office/drawing/2014/main" id="{7333BE51-5318-4788-BC35-2905056C947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1347" y="2384848"/>
            <a:ext cx="4708057" cy="4240472"/>
          </a:xfrm>
          <a:prstGeom prst="rect">
            <a:avLst/>
          </a:prstGeom>
        </p:spPr>
      </p:pic>
    </p:spTree>
    <p:extLst>
      <p:ext uri="{BB962C8B-B14F-4D97-AF65-F5344CB8AC3E}">
        <p14:creationId xmlns:p14="http://schemas.microsoft.com/office/powerpoint/2010/main" val="174251146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otChips 2017 demo Realtime-AI">
            <a:hlinkClick r:id="" action="ppaction://media"/>
            <a:extLst>
              <a:ext uri="{FF2B5EF4-FFF2-40B4-BE49-F238E27FC236}">
                <a16:creationId xmlns:a16="http://schemas.microsoft.com/office/drawing/2014/main" id="{221AFDDA-837D-43E7-9D7A-15C317EA0F3A}"/>
              </a:ext>
            </a:extLst>
          </p:cNvPr>
          <p:cNvPicPr>
            <a:picLocks noChangeAspect="1"/>
          </p:cNvPicPr>
          <p:nvPr>
            <a:videoFile r:link="rId1"/>
            <p:extLst>
              <p:ext uri="{DAA4B4D4-6D71-4841-9C94-3DE7FCFB9230}">
                <p14:media xmlns:p14="http://schemas.microsoft.com/office/powerpoint/2010/main" r:embed="rId2">
                  <p14:trim st="15269"/>
                </p14:media>
              </p:ext>
            </p:extLst>
          </p:nvPr>
        </p:nvPicPr>
        <p:blipFill>
          <a:blip r:embed="rId4"/>
          <a:stretch>
            <a:fillRect/>
          </a:stretch>
        </p:blipFill>
        <p:spPr>
          <a:xfrm>
            <a:off x="-1" y="0"/>
            <a:ext cx="12191075" cy="6858000"/>
          </a:xfrm>
          <a:prstGeom prst="rect">
            <a:avLst/>
          </a:prstGeom>
        </p:spPr>
      </p:pic>
    </p:spTree>
    <p:extLst>
      <p:ext uri="{BB962C8B-B14F-4D97-AF65-F5344CB8AC3E}">
        <p14:creationId xmlns:p14="http://schemas.microsoft.com/office/powerpoint/2010/main" val="651037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6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29488" y="1412284"/>
            <a:ext cx="9786415" cy="1661993"/>
          </a:xfrm>
        </p:spPr>
        <p:txBody>
          <a:bodyPr/>
          <a:lstStyle/>
          <a:p>
            <a:r>
              <a:rPr lang="en-US"/>
              <a:t>AI for Intelligent Cloud and Intelligent Edge:</a:t>
            </a:r>
            <a:br>
              <a:rPr lang="en-US"/>
            </a:br>
            <a:r>
              <a:rPr lang="en-US"/>
              <a:t>Discover, Deploy, and Manage with Azure ML Services </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29487" y="3536731"/>
            <a:ext cx="6730141" cy="3077766"/>
          </a:xfrm>
        </p:spPr>
        <p:txBody>
          <a:bodyPr/>
          <a:lstStyle/>
          <a:p>
            <a:r>
              <a:rPr lang="en-US" dirty="0"/>
              <a:t>Dave Wentzel</a:t>
            </a:r>
          </a:p>
          <a:p>
            <a:r>
              <a:rPr lang="en-US" dirty="0"/>
              <a:t>Data &amp; AI Technical Architect</a:t>
            </a:r>
          </a:p>
          <a:p>
            <a:r>
              <a:rPr lang="en-US" dirty="0"/>
              <a:t>Microsoft Technology Center – Malvern/Philadelphia</a:t>
            </a:r>
          </a:p>
          <a:p>
            <a:r>
              <a:rPr lang="en-US" dirty="0">
                <a:hlinkClick r:id="rId3"/>
              </a:rPr>
              <a:t>davew@Microsoft.com</a:t>
            </a:r>
            <a:endParaRPr lang="en-US" dirty="0"/>
          </a:p>
          <a:p>
            <a:r>
              <a:rPr lang="en-US" dirty="0"/>
              <a:t>linkedin.com/in/</a:t>
            </a:r>
            <a:r>
              <a:rPr lang="en-US" dirty="0" err="1"/>
              <a:t>dwentzel</a:t>
            </a:r>
            <a:endParaRPr lang="en-US" dirty="0"/>
          </a:p>
          <a:p>
            <a:endParaRPr lang="en-US" dirty="0"/>
          </a:p>
          <a:p>
            <a:endParaRPr lang="en-US" dirty="0"/>
          </a:p>
          <a:p>
            <a:r>
              <a:rPr lang="en-US" dirty="0"/>
              <a:t>aka.ms/davew_pts_azureml</a:t>
            </a:r>
          </a:p>
          <a:p>
            <a:endParaRPr lang="en-US" dirty="0"/>
          </a:p>
          <a:p>
            <a:endParaRPr lang="en-US" dirty="0"/>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F8CC-F03C-4F11-9C0F-A68E4878C751}"/>
              </a:ext>
            </a:extLst>
          </p:cNvPr>
          <p:cNvSpPr>
            <a:spLocks noGrp="1"/>
          </p:cNvSpPr>
          <p:nvPr>
            <p:ph type="title"/>
          </p:nvPr>
        </p:nvSpPr>
        <p:spPr/>
        <p:txBody>
          <a:bodyPr/>
          <a:lstStyle/>
          <a:p>
            <a:r>
              <a:rPr lang="en-US"/>
              <a:t>The power of deep learning on FPGA</a:t>
            </a:r>
          </a:p>
        </p:txBody>
      </p:sp>
      <p:sp>
        <p:nvSpPr>
          <p:cNvPr id="3" name="Rectangle 2">
            <a:extLst>
              <a:ext uri="{FF2B5EF4-FFF2-40B4-BE49-F238E27FC236}">
                <a16:creationId xmlns:a16="http://schemas.microsoft.com/office/drawing/2014/main" id="{ED894125-DC98-4C36-BC02-D67AD7833C7D}"/>
              </a:ext>
            </a:extLst>
          </p:cNvPr>
          <p:cNvSpPr/>
          <p:nvPr/>
        </p:nvSpPr>
        <p:spPr>
          <a:xfrm>
            <a:off x="1187606" y="2502201"/>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546A">
                    <a:lumMod val="75000"/>
                  </a:srgbClr>
                </a:solidFill>
                <a:effectLst/>
                <a:uLnTx/>
                <a:uFillTx/>
                <a:latin typeface="Segoe UI Semibold" panose="020B0702040204020203" pitchFamily="34" charset="0"/>
                <a:ea typeface="+mn-ea"/>
                <a:cs typeface="Segoe UI Semibold" panose="020B0702040204020203" pitchFamily="34" charset="0"/>
              </a:rPr>
              <a:t>Performance</a:t>
            </a:r>
          </a:p>
        </p:txBody>
      </p:sp>
      <p:cxnSp>
        <p:nvCxnSpPr>
          <p:cNvPr id="5" name="Straight Connector 4">
            <a:extLst>
              <a:ext uri="{FF2B5EF4-FFF2-40B4-BE49-F238E27FC236}">
                <a16:creationId xmlns:a16="http://schemas.microsoft.com/office/drawing/2014/main" id="{10EFAC35-0635-4CBF-8D0B-5CA2225E5338}"/>
              </a:ext>
            </a:extLst>
          </p:cNvPr>
          <p:cNvCxnSpPr/>
          <p:nvPr/>
        </p:nvCxnSpPr>
        <p:spPr>
          <a:xfrm>
            <a:off x="697584"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E90AAAF-CFEA-42BC-9CB3-DB66411C2261}"/>
              </a:ext>
            </a:extLst>
          </p:cNvPr>
          <p:cNvCxnSpPr/>
          <p:nvPr/>
        </p:nvCxnSpPr>
        <p:spPr>
          <a:xfrm>
            <a:off x="4591640"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03203D-6BC9-4FE6-91A9-E8454A67D9F0}"/>
              </a:ext>
            </a:extLst>
          </p:cNvPr>
          <p:cNvCxnSpPr/>
          <p:nvPr/>
        </p:nvCxnSpPr>
        <p:spPr>
          <a:xfrm>
            <a:off x="8485695"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speedometer_2" title="Icon of a spedometer showing fast speed">
            <a:extLst>
              <a:ext uri="{FF2B5EF4-FFF2-40B4-BE49-F238E27FC236}">
                <a16:creationId xmlns:a16="http://schemas.microsoft.com/office/drawing/2014/main" id="{C4A35CA5-9334-46A6-BCA4-32F245F96C51}"/>
              </a:ext>
            </a:extLst>
          </p:cNvPr>
          <p:cNvSpPr>
            <a:spLocks noChangeAspect="1" noEditPoints="1"/>
          </p:cNvSpPr>
          <p:nvPr/>
        </p:nvSpPr>
        <p:spPr bwMode="auto">
          <a:xfrm>
            <a:off x="1870170" y="1816593"/>
            <a:ext cx="624270" cy="62427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59A21AF6-6137-42BE-BF2B-3961CE4072F3}"/>
              </a:ext>
            </a:extLst>
          </p:cNvPr>
          <p:cNvSpPr/>
          <p:nvPr/>
        </p:nvSpPr>
        <p:spPr bwMode="auto">
          <a:xfrm>
            <a:off x="5467546" y="1919318"/>
            <a:ext cx="1244339" cy="430708"/>
          </a:xfrm>
          <a:custGeom>
            <a:avLst/>
            <a:gdLst>
              <a:gd name="connsiteX0" fmla="*/ 0 w 970961"/>
              <a:gd name="connsiteY0" fmla="*/ 659877 h 678732"/>
              <a:gd name="connsiteX1" fmla="*/ 320511 w 970961"/>
              <a:gd name="connsiteY1" fmla="*/ 9427 h 678732"/>
              <a:gd name="connsiteX2" fmla="*/ 688156 w 970961"/>
              <a:gd name="connsiteY2" fmla="*/ 678730 h 678732"/>
              <a:gd name="connsiteX3" fmla="*/ 970961 w 970961"/>
              <a:gd name="connsiteY3" fmla="*/ 0 h 678732"/>
            </a:gdLst>
            <a:ahLst/>
            <a:cxnLst>
              <a:cxn ang="0">
                <a:pos x="connsiteX0" y="connsiteY0"/>
              </a:cxn>
              <a:cxn ang="0">
                <a:pos x="connsiteX1" y="connsiteY1"/>
              </a:cxn>
              <a:cxn ang="0">
                <a:pos x="connsiteX2" y="connsiteY2"/>
              </a:cxn>
              <a:cxn ang="0">
                <a:pos x="connsiteX3" y="connsiteY3"/>
              </a:cxn>
            </a:cxnLst>
            <a:rect l="l" t="t" r="r" b="b"/>
            <a:pathLst>
              <a:path w="970961" h="678732">
                <a:moveTo>
                  <a:pt x="0" y="659877"/>
                </a:moveTo>
                <a:cubicBezTo>
                  <a:pt x="102909" y="333081"/>
                  <a:pt x="205818" y="6285"/>
                  <a:pt x="320511" y="9427"/>
                </a:cubicBezTo>
                <a:cubicBezTo>
                  <a:pt x="435204" y="12569"/>
                  <a:pt x="579748" y="680301"/>
                  <a:pt x="688156" y="678730"/>
                </a:cubicBezTo>
                <a:cubicBezTo>
                  <a:pt x="796564" y="677159"/>
                  <a:pt x="883762" y="338579"/>
                  <a:pt x="970961" y="0"/>
                </a:cubicBez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AA48E43-807E-46C3-B023-A50A62A5803B}"/>
              </a:ext>
            </a:extLst>
          </p:cNvPr>
          <p:cNvSpPr/>
          <p:nvPr/>
        </p:nvSpPr>
        <p:spPr>
          <a:xfrm>
            <a:off x="5081662" y="2502201"/>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546A">
                    <a:lumMod val="75000"/>
                  </a:srgbClr>
                </a:solidFill>
                <a:effectLst/>
                <a:uLnTx/>
                <a:uFillTx/>
                <a:latin typeface="Segoe UI Semibold" panose="020B0702040204020203" pitchFamily="34" charset="0"/>
                <a:ea typeface="+mn-ea"/>
                <a:cs typeface="Segoe UI Semibold" panose="020B0702040204020203" pitchFamily="34" charset="0"/>
              </a:rPr>
              <a:t>Flexibility</a:t>
            </a:r>
          </a:p>
        </p:txBody>
      </p:sp>
      <p:sp>
        <p:nvSpPr>
          <p:cNvPr id="11" name="MiniExpand_E93A" title="Icon of a rectangle on the lower-left inside a larger rectangle with an arrow pointed to the upper-right corner">
            <a:extLst>
              <a:ext uri="{FF2B5EF4-FFF2-40B4-BE49-F238E27FC236}">
                <a16:creationId xmlns:a16="http://schemas.microsoft.com/office/drawing/2014/main" id="{A854F51A-1509-45E7-9674-FD03F9904E7F}"/>
              </a:ext>
            </a:extLst>
          </p:cNvPr>
          <p:cNvSpPr>
            <a:spLocks noChangeAspect="1" noEditPoints="1"/>
          </p:cNvSpPr>
          <p:nvPr/>
        </p:nvSpPr>
        <p:spPr bwMode="auto">
          <a:xfrm>
            <a:off x="9585660" y="1817714"/>
            <a:ext cx="736170" cy="62315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FB934E2-632B-4ECC-B945-3CF1FAB6DF3B}"/>
              </a:ext>
            </a:extLst>
          </p:cNvPr>
          <p:cNvSpPr/>
          <p:nvPr/>
        </p:nvSpPr>
        <p:spPr>
          <a:xfrm>
            <a:off x="8975718" y="2519420"/>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546A">
                    <a:lumMod val="75000"/>
                  </a:srgbClr>
                </a:solidFill>
                <a:effectLst/>
                <a:uLnTx/>
                <a:uFillTx/>
                <a:latin typeface="Segoe UI Semibold" panose="020B0702040204020203" pitchFamily="34" charset="0"/>
                <a:ea typeface="+mn-ea"/>
                <a:cs typeface="Segoe UI Semibold" panose="020B0702040204020203" pitchFamily="34" charset="0"/>
              </a:rPr>
              <a:t>Scale</a:t>
            </a:r>
          </a:p>
        </p:txBody>
      </p:sp>
      <p:sp>
        <p:nvSpPr>
          <p:cNvPr id="13" name="Rectangle 12">
            <a:extLst>
              <a:ext uri="{FF2B5EF4-FFF2-40B4-BE49-F238E27FC236}">
                <a16:creationId xmlns:a16="http://schemas.microsoft.com/office/drawing/2014/main" id="{5A32789A-DD7D-4FBC-935F-77C89F3017F5}"/>
              </a:ext>
            </a:extLst>
          </p:cNvPr>
          <p:cNvSpPr/>
          <p:nvPr/>
        </p:nvSpPr>
        <p:spPr>
          <a:xfrm>
            <a:off x="4591640" y="3404819"/>
            <a:ext cx="2969443" cy="839653"/>
          </a:xfrm>
          <a:prstGeom prst="rect">
            <a:avLst/>
          </a:prstGeom>
        </p:spPr>
        <p:txBody>
          <a:bodyPr wrap="square" lIns="0">
            <a:spAutoFit/>
          </a:bodyPr>
          <a:lstStyle/>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Rapidly adapt to evolving ML</a:t>
            </a: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Inference-optimized numerical precision</a:t>
            </a: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Exploit sparsity, deep compression</a:t>
            </a:r>
          </a:p>
        </p:txBody>
      </p:sp>
      <p:sp>
        <p:nvSpPr>
          <p:cNvPr id="14" name="Rectangle 13">
            <a:extLst>
              <a:ext uri="{FF2B5EF4-FFF2-40B4-BE49-F238E27FC236}">
                <a16:creationId xmlns:a16="http://schemas.microsoft.com/office/drawing/2014/main" id="{219F0AF2-7ACC-4FC1-98CD-CDE00536FBCF}"/>
              </a:ext>
            </a:extLst>
          </p:cNvPr>
          <p:cNvSpPr/>
          <p:nvPr/>
        </p:nvSpPr>
        <p:spPr>
          <a:xfrm>
            <a:off x="697584" y="3395113"/>
            <a:ext cx="2969443" cy="559577"/>
          </a:xfrm>
          <a:prstGeom prst="rect">
            <a:avLst/>
          </a:prstGeom>
        </p:spPr>
        <p:txBody>
          <a:bodyPr wrap="square" lIns="0">
            <a:spAutoFit/>
          </a:bodyPr>
          <a:lstStyle/>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Excellent inference at low batch sizes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Ultra-low latency | 10x &lt; CPU/GPU</a:t>
            </a:r>
          </a:p>
        </p:txBody>
      </p:sp>
      <p:sp>
        <p:nvSpPr>
          <p:cNvPr id="15" name="Rectangle 14">
            <a:extLst>
              <a:ext uri="{FF2B5EF4-FFF2-40B4-BE49-F238E27FC236}">
                <a16:creationId xmlns:a16="http://schemas.microsoft.com/office/drawing/2014/main" id="{0C9D4982-7087-4360-A7C4-624BA3625D3A}"/>
              </a:ext>
            </a:extLst>
          </p:cNvPr>
          <p:cNvSpPr/>
          <p:nvPr/>
        </p:nvSpPr>
        <p:spPr>
          <a:xfrm>
            <a:off x="8485694" y="3448302"/>
            <a:ext cx="3008721" cy="839653"/>
          </a:xfrm>
          <a:prstGeom prst="rect">
            <a:avLst/>
          </a:prstGeom>
        </p:spPr>
        <p:txBody>
          <a:bodyPr wrap="square" lIns="0">
            <a:spAutoFit/>
          </a:bodyPr>
          <a:lstStyle/>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World’s largest cloud investment in FPGAs</a:t>
            </a: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Multiple Exa-Ops of aggregate AI capacity</a:t>
            </a: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Runs on Microsoft’s scale infrastructure</a:t>
            </a:r>
          </a:p>
        </p:txBody>
      </p:sp>
      <p:grpSp>
        <p:nvGrpSpPr>
          <p:cNvPr id="21" name="Group 20">
            <a:extLst>
              <a:ext uri="{FF2B5EF4-FFF2-40B4-BE49-F238E27FC236}">
                <a16:creationId xmlns:a16="http://schemas.microsoft.com/office/drawing/2014/main" id="{0EF33740-8B2E-4135-BD60-631A502E9827}"/>
              </a:ext>
            </a:extLst>
          </p:cNvPr>
          <p:cNvGrpSpPr/>
          <p:nvPr/>
        </p:nvGrpSpPr>
        <p:grpSpPr>
          <a:xfrm>
            <a:off x="697584" y="4688028"/>
            <a:ext cx="10796831" cy="1495959"/>
            <a:chOff x="697584" y="4688028"/>
            <a:chExt cx="10796831" cy="1495959"/>
          </a:xfrm>
        </p:grpSpPr>
        <p:cxnSp>
          <p:nvCxnSpPr>
            <p:cNvPr id="17" name="Straight Connector 16">
              <a:extLst>
                <a:ext uri="{FF2B5EF4-FFF2-40B4-BE49-F238E27FC236}">
                  <a16:creationId xmlns:a16="http://schemas.microsoft.com/office/drawing/2014/main" id="{616C9FE0-8BC6-41C6-AAF9-1E38F94100BB}"/>
                </a:ext>
              </a:extLst>
            </p:cNvPr>
            <p:cNvCxnSpPr/>
            <p:nvPr/>
          </p:nvCxnSpPr>
          <p:spPr>
            <a:xfrm>
              <a:off x="697584" y="5729509"/>
              <a:ext cx="1079683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9BFCA2-705C-4285-88B0-DE92FCC538F1}"/>
                </a:ext>
              </a:extLst>
            </p:cNvPr>
            <p:cNvSpPr txBox="1"/>
            <p:nvPr/>
          </p:nvSpPr>
          <p:spPr>
            <a:xfrm>
              <a:off x="697584" y="5300674"/>
              <a:ext cx="10796831" cy="30777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ctr">
                <a:defRPr sz="2000">
                  <a:solidFill>
                    <a:schemeClr val="tx2">
                      <a:lumMod val="75000"/>
                    </a:schemeClr>
                  </a:soli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4546A">
                      <a:lumMod val="75000"/>
                    </a:srgbClr>
                  </a:solidFill>
                  <a:effectLst/>
                  <a:uLnTx/>
                  <a:uFillTx/>
                  <a:latin typeface="Segoe UI Semibold" panose="020B0702040204020203" pitchFamily="34" charset="0"/>
                  <a:ea typeface="+mn-ea"/>
                  <a:cs typeface="Segoe UI Semibold" panose="020B0702040204020203" pitchFamily="34" charset="0"/>
                </a:rPr>
                <a:t>Low cost</a:t>
              </a:r>
            </a:p>
          </p:txBody>
        </p:sp>
        <p:sp>
          <p:nvSpPr>
            <p:cNvPr id="19" name="Money_3" title="Icon of a dollar sign">
              <a:extLst>
                <a:ext uri="{FF2B5EF4-FFF2-40B4-BE49-F238E27FC236}">
                  <a16:creationId xmlns:a16="http://schemas.microsoft.com/office/drawing/2014/main" id="{D8B11090-0998-44D5-96F0-745D75EEFCDB}"/>
                </a:ext>
              </a:extLst>
            </p:cNvPr>
            <p:cNvSpPr>
              <a:spLocks noChangeAspect="1" noEditPoints="1"/>
            </p:cNvSpPr>
            <p:nvPr/>
          </p:nvSpPr>
          <p:spPr bwMode="auto">
            <a:xfrm>
              <a:off x="5982553" y="4688028"/>
              <a:ext cx="315506" cy="57113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14B09B9-6009-4F60-9394-E2B947E1CAF8}"/>
                </a:ext>
              </a:extLst>
            </p:cNvPr>
            <p:cNvSpPr/>
            <p:nvPr/>
          </p:nvSpPr>
          <p:spPr>
            <a:xfrm>
              <a:off x="4809420" y="5904487"/>
              <a:ext cx="2661772" cy="279500"/>
            </a:xfrm>
            <a:prstGeom prst="rect">
              <a:avLst/>
            </a:prstGeom>
          </p:spPr>
          <p:txBody>
            <a:bodyPr wrap="square" lIns="0">
              <a:spAutoFit/>
            </a:bodyPr>
            <a:lstStyle/>
            <a:p>
              <a:pPr marL="0" marR="0" lvl="1" indent="0" algn="ctr"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$0.21/million images on Azure FPGA</a:t>
              </a:r>
            </a:p>
          </p:txBody>
        </p:sp>
      </p:grpSp>
    </p:spTree>
    <p:extLst>
      <p:ext uri="{BB962C8B-B14F-4D97-AF65-F5344CB8AC3E}">
        <p14:creationId xmlns:p14="http://schemas.microsoft.com/office/powerpoint/2010/main" val="255270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859-7E01-47DB-90B5-7E5844B58844}"/>
              </a:ext>
            </a:extLst>
          </p:cNvPr>
          <p:cNvSpPr>
            <a:spLocks noGrp="1"/>
          </p:cNvSpPr>
          <p:nvPr>
            <p:ph type="title"/>
          </p:nvPr>
        </p:nvSpPr>
        <p:spPr/>
        <p:txBody>
          <a:bodyPr/>
          <a:lstStyle/>
          <a:p>
            <a:r>
              <a:rPr lang="en-US"/>
              <a:t>Project </a:t>
            </a:r>
            <a:r>
              <a:rPr lang="en-US" err="1">
                <a:solidFill>
                  <a:schemeClr val="accent3"/>
                </a:solidFill>
              </a:rPr>
              <a:t>BrainWave</a:t>
            </a:r>
            <a:endParaRPr lang="en-US">
              <a:solidFill>
                <a:schemeClr val="accent3"/>
              </a:solidFill>
            </a:endParaRPr>
          </a:p>
        </p:txBody>
      </p:sp>
      <p:sp>
        <p:nvSpPr>
          <p:cNvPr id="27" name="Rectangle: Rounded Corners 26">
            <a:extLst>
              <a:ext uri="{FF2B5EF4-FFF2-40B4-BE49-F238E27FC236}">
                <a16:creationId xmlns:a16="http://schemas.microsoft.com/office/drawing/2014/main" id="{B4B1A39D-9DE3-487E-AAD3-2F6DA59EC5BC}"/>
              </a:ext>
            </a:extLst>
          </p:cNvPr>
          <p:cNvSpPr/>
          <p:nvPr/>
        </p:nvSpPr>
        <p:spPr bwMode="auto">
          <a:xfrm>
            <a:off x="3132178" y="3428357"/>
            <a:ext cx="4895934" cy="1922066"/>
          </a:xfrm>
          <a:prstGeom prst="roundRect">
            <a:avLst>
              <a:gd name="adj" fmla="val 9469"/>
            </a:avLst>
          </a:prstGeom>
          <a:noFill/>
          <a:ln w="19050" cap="flat" cmpd="sng" algn="ctr">
            <a:solidFill>
              <a:schemeClr val="tx1"/>
            </a:solidFill>
            <a:prstDash val="solid"/>
            <a:miter lim="800000"/>
          </a:ln>
          <a:effectLst/>
        </p:spPr>
        <p:txBody>
          <a:bodyPr wrap="square" rtlCol="0"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AF615094-7570-463D-ADD1-31F7CDC7F89E}"/>
              </a:ext>
            </a:extLst>
          </p:cNvPr>
          <p:cNvSpPr/>
          <p:nvPr/>
        </p:nvSpPr>
        <p:spPr bwMode="auto">
          <a:xfrm>
            <a:off x="588263" y="3425243"/>
            <a:ext cx="2648541" cy="1922066"/>
          </a:xfrm>
          <a:custGeom>
            <a:avLst/>
            <a:gdLst>
              <a:gd name="connsiteX0" fmla="*/ 200479 w 3287746"/>
              <a:gd name="connsiteY0" fmla="*/ 0 h 2117218"/>
              <a:gd name="connsiteX1" fmla="*/ 2777225 w 3287746"/>
              <a:gd name="connsiteY1" fmla="*/ 0 h 2117218"/>
              <a:gd name="connsiteX2" fmla="*/ 2977704 w 3287746"/>
              <a:gd name="connsiteY2" fmla="*/ 200479 h 2117218"/>
              <a:gd name="connsiteX3" fmla="*/ 2977704 w 3287746"/>
              <a:gd name="connsiteY3" fmla="*/ 608336 h 2117218"/>
              <a:gd name="connsiteX4" fmla="*/ 3287746 w 3287746"/>
              <a:gd name="connsiteY4" fmla="*/ 1058610 h 2117218"/>
              <a:gd name="connsiteX5" fmla="*/ 2977704 w 3287746"/>
              <a:gd name="connsiteY5" fmla="*/ 1508883 h 2117218"/>
              <a:gd name="connsiteX6" fmla="*/ 2977704 w 3287746"/>
              <a:gd name="connsiteY6" fmla="*/ 1916739 h 2117218"/>
              <a:gd name="connsiteX7" fmla="*/ 2777225 w 3287746"/>
              <a:gd name="connsiteY7" fmla="*/ 2117218 h 2117218"/>
              <a:gd name="connsiteX8" fmla="*/ 200479 w 3287746"/>
              <a:gd name="connsiteY8" fmla="*/ 2117218 h 2117218"/>
              <a:gd name="connsiteX9" fmla="*/ 0 w 3287746"/>
              <a:gd name="connsiteY9" fmla="*/ 1916739 h 2117218"/>
              <a:gd name="connsiteX10" fmla="*/ 0 w 3287746"/>
              <a:gd name="connsiteY10" fmla="*/ 200479 h 2117218"/>
              <a:gd name="connsiteX11" fmla="*/ 200479 w 3287746"/>
              <a:gd name="connsiteY11" fmla="*/ 0 h 211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7746" h="2117218">
                <a:moveTo>
                  <a:pt x="200479" y="0"/>
                </a:moveTo>
                <a:lnTo>
                  <a:pt x="2777225" y="0"/>
                </a:lnTo>
                <a:cubicBezTo>
                  <a:pt x="2887946" y="0"/>
                  <a:pt x="2977704" y="89758"/>
                  <a:pt x="2977704" y="200479"/>
                </a:cubicBezTo>
                <a:lnTo>
                  <a:pt x="2977704" y="608336"/>
                </a:lnTo>
                <a:lnTo>
                  <a:pt x="3287746" y="1058610"/>
                </a:lnTo>
                <a:lnTo>
                  <a:pt x="2977704" y="1508883"/>
                </a:lnTo>
                <a:lnTo>
                  <a:pt x="2977704" y="1916739"/>
                </a:lnTo>
                <a:cubicBezTo>
                  <a:pt x="2977704" y="2027460"/>
                  <a:pt x="2887946" y="2117218"/>
                  <a:pt x="2777225" y="2117218"/>
                </a:cubicBezTo>
                <a:lnTo>
                  <a:pt x="200479" y="2117218"/>
                </a:lnTo>
                <a:cubicBezTo>
                  <a:pt x="89758" y="2117218"/>
                  <a:pt x="0" y="2027460"/>
                  <a:pt x="0" y="1916739"/>
                </a:cubicBezTo>
                <a:lnTo>
                  <a:pt x="0" y="200479"/>
                </a:lnTo>
                <a:cubicBezTo>
                  <a:pt x="0" y="89758"/>
                  <a:pt x="89758" y="0"/>
                  <a:pt x="200479" y="0"/>
                </a:cubicBezTo>
                <a:close/>
              </a:path>
            </a:pathLst>
          </a:custGeom>
          <a:solidFill>
            <a:schemeClr val="bg1"/>
          </a:solidFill>
          <a:ln w="19050" cap="flat" cmpd="sng" algn="ctr">
            <a:solidFill>
              <a:schemeClr val="tx1"/>
            </a:solidFill>
            <a:prstDash val="solid"/>
            <a:miter lim="800000"/>
          </a:ln>
          <a:effectLst/>
        </p:spPr>
        <p:txBody>
          <a:bodyPr wrap="square" rtlCol="0"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7F95BCE3-4EDF-4BD7-80D3-7FC50341FE95}"/>
              </a:ext>
            </a:extLst>
          </p:cNvPr>
          <p:cNvGrpSpPr/>
          <p:nvPr/>
        </p:nvGrpSpPr>
        <p:grpSpPr>
          <a:xfrm>
            <a:off x="980792" y="3577439"/>
            <a:ext cx="1595254" cy="1658978"/>
            <a:chOff x="401084" y="1513249"/>
            <a:chExt cx="1627242" cy="1692244"/>
          </a:xfrm>
        </p:grpSpPr>
        <p:sp>
          <p:nvSpPr>
            <p:cNvPr id="30" name="Oval 29">
              <a:extLst>
                <a:ext uri="{FF2B5EF4-FFF2-40B4-BE49-F238E27FC236}">
                  <a16:creationId xmlns:a16="http://schemas.microsoft.com/office/drawing/2014/main" id="{EADFEEAC-DF1A-4A9B-B816-F1C16B60BE6C}"/>
                </a:ext>
              </a:extLst>
            </p:cNvPr>
            <p:cNvSpPr/>
            <p:nvPr/>
          </p:nvSpPr>
          <p:spPr>
            <a:xfrm>
              <a:off x="1058339" y="1513249"/>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33640C92-3E02-4EEF-B1A5-0863D6BC0DAD}"/>
                </a:ext>
              </a:extLst>
            </p:cNvPr>
            <p:cNvSpPr/>
            <p:nvPr/>
          </p:nvSpPr>
          <p:spPr>
            <a:xfrm>
              <a:off x="1058339" y="1967452"/>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1253D1FB-E006-4AD8-821D-C3715EE35F15}"/>
                </a:ext>
              </a:extLst>
            </p:cNvPr>
            <p:cNvSpPr/>
            <p:nvPr/>
          </p:nvSpPr>
          <p:spPr>
            <a:xfrm>
              <a:off x="1058339" y="2421657"/>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A191A85-1165-4527-8FC5-6461D41C34F7}"/>
                </a:ext>
              </a:extLst>
            </p:cNvPr>
            <p:cNvSpPr/>
            <p:nvPr/>
          </p:nvSpPr>
          <p:spPr>
            <a:xfrm>
              <a:off x="1058339" y="2875862"/>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42FC7B5C-662C-414E-8D3E-1B76ED7FDAD7}"/>
                </a:ext>
              </a:extLst>
            </p:cNvPr>
            <p:cNvSpPr/>
            <p:nvPr/>
          </p:nvSpPr>
          <p:spPr>
            <a:xfrm>
              <a:off x="1698695" y="1764354"/>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B6F15EA-AE11-4FB2-8EA1-A9047949C532}"/>
                </a:ext>
              </a:extLst>
            </p:cNvPr>
            <p:cNvSpPr/>
            <p:nvPr/>
          </p:nvSpPr>
          <p:spPr>
            <a:xfrm>
              <a:off x="1698695" y="2218561"/>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EE108ED1-2553-4409-92F1-DB1423ABC98F}"/>
                </a:ext>
              </a:extLst>
            </p:cNvPr>
            <p:cNvSpPr/>
            <p:nvPr/>
          </p:nvSpPr>
          <p:spPr>
            <a:xfrm>
              <a:off x="1698695" y="2672763"/>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6FF41692-B22F-4FBC-AD36-0EE086522E70}"/>
                </a:ext>
              </a:extLst>
            </p:cNvPr>
            <p:cNvSpPr/>
            <p:nvPr/>
          </p:nvSpPr>
          <p:spPr>
            <a:xfrm>
              <a:off x="401084" y="1764354"/>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1803AEF5-3BBB-4D37-AD1C-9B472A2A2300}"/>
                </a:ext>
              </a:extLst>
            </p:cNvPr>
            <p:cNvSpPr/>
            <p:nvPr/>
          </p:nvSpPr>
          <p:spPr>
            <a:xfrm>
              <a:off x="401084" y="2218561"/>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8DFA792B-16BB-42DC-98C2-930F4A81528B}"/>
                </a:ext>
              </a:extLst>
            </p:cNvPr>
            <p:cNvSpPr/>
            <p:nvPr/>
          </p:nvSpPr>
          <p:spPr>
            <a:xfrm>
              <a:off x="401084" y="2672763"/>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7D9696E8-E7CD-48EC-814A-853E860DF087}"/>
                </a:ext>
              </a:extLst>
            </p:cNvPr>
            <p:cNvCxnSpPr>
              <a:stCxn id="41" idx="6"/>
              <a:endCxn id="30" idx="2"/>
            </p:cNvCxnSpPr>
            <p:nvPr/>
          </p:nvCxnSpPr>
          <p:spPr>
            <a:xfrm flipV="1">
              <a:off x="730717" y="1678063"/>
              <a:ext cx="327624" cy="251106"/>
            </a:xfrm>
            <a:prstGeom prst="line">
              <a:avLst/>
            </a:prstGeom>
            <a:noFill/>
            <a:ln w="6350" cap="flat" cmpd="sng" algn="ctr">
              <a:solidFill>
                <a:sysClr val="window" lastClr="FFFFFF">
                  <a:lumMod val="50000"/>
                </a:sysClr>
              </a:solidFill>
              <a:prstDash val="solid"/>
              <a:miter lim="800000"/>
            </a:ln>
            <a:effectLst/>
          </p:spPr>
        </p:cxnSp>
        <p:cxnSp>
          <p:nvCxnSpPr>
            <p:cNvPr id="54" name="Straight Connector 53">
              <a:extLst>
                <a:ext uri="{FF2B5EF4-FFF2-40B4-BE49-F238E27FC236}">
                  <a16:creationId xmlns:a16="http://schemas.microsoft.com/office/drawing/2014/main" id="{4DFDB0DA-5F05-464F-B550-F4C4CAD11F64}"/>
                </a:ext>
              </a:extLst>
            </p:cNvPr>
            <p:cNvCxnSpPr>
              <a:stCxn id="41" idx="6"/>
              <a:endCxn id="31" idx="2"/>
            </p:cNvCxnSpPr>
            <p:nvPr/>
          </p:nvCxnSpPr>
          <p:spPr>
            <a:xfrm>
              <a:off x="730717" y="1929169"/>
              <a:ext cx="327624" cy="203099"/>
            </a:xfrm>
            <a:prstGeom prst="line">
              <a:avLst/>
            </a:prstGeom>
            <a:noFill/>
            <a:ln w="6350" cap="flat" cmpd="sng" algn="ctr">
              <a:solidFill>
                <a:sysClr val="window" lastClr="FFFFFF">
                  <a:lumMod val="50000"/>
                </a:sysClr>
              </a:solidFill>
              <a:prstDash val="solid"/>
              <a:miter lim="800000"/>
            </a:ln>
            <a:effectLst/>
          </p:spPr>
        </p:cxnSp>
        <p:cxnSp>
          <p:nvCxnSpPr>
            <p:cNvPr id="55" name="Straight Connector 54">
              <a:extLst>
                <a:ext uri="{FF2B5EF4-FFF2-40B4-BE49-F238E27FC236}">
                  <a16:creationId xmlns:a16="http://schemas.microsoft.com/office/drawing/2014/main" id="{CA49CAFF-E0AF-4E92-9162-8E6A90D0F988}"/>
                </a:ext>
              </a:extLst>
            </p:cNvPr>
            <p:cNvCxnSpPr>
              <a:stCxn id="41" idx="6"/>
              <a:endCxn id="32" idx="2"/>
            </p:cNvCxnSpPr>
            <p:nvPr/>
          </p:nvCxnSpPr>
          <p:spPr>
            <a:xfrm>
              <a:off x="730717" y="1929169"/>
              <a:ext cx="327624" cy="657303"/>
            </a:xfrm>
            <a:prstGeom prst="line">
              <a:avLst/>
            </a:prstGeom>
            <a:noFill/>
            <a:ln w="6350" cap="flat" cmpd="sng" algn="ctr">
              <a:solidFill>
                <a:sysClr val="window" lastClr="FFFFFF">
                  <a:lumMod val="50000"/>
                </a:sysClr>
              </a:solidFill>
              <a:prstDash val="solid"/>
              <a:miter lim="800000"/>
            </a:ln>
            <a:effectLst/>
          </p:spPr>
        </p:cxnSp>
        <p:cxnSp>
          <p:nvCxnSpPr>
            <p:cNvPr id="56" name="Straight Connector 55">
              <a:extLst>
                <a:ext uri="{FF2B5EF4-FFF2-40B4-BE49-F238E27FC236}">
                  <a16:creationId xmlns:a16="http://schemas.microsoft.com/office/drawing/2014/main" id="{C80BD94D-3342-4B75-803F-7565E96997AB}"/>
                </a:ext>
              </a:extLst>
            </p:cNvPr>
            <p:cNvCxnSpPr>
              <a:stCxn id="41" idx="6"/>
              <a:endCxn id="33" idx="2"/>
            </p:cNvCxnSpPr>
            <p:nvPr/>
          </p:nvCxnSpPr>
          <p:spPr>
            <a:xfrm>
              <a:off x="730717" y="1929169"/>
              <a:ext cx="327624" cy="1111507"/>
            </a:xfrm>
            <a:prstGeom prst="line">
              <a:avLst/>
            </a:prstGeom>
            <a:noFill/>
            <a:ln w="6350" cap="flat" cmpd="sng" algn="ctr">
              <a:solidFill>
                <a:sysClr val="window" lastClr="FFFFFF">
                  <a:lumMod val="50000"/>
                </a:sysClr>
              </a:solidFill>
              <a:prstDash val="solid"/>
              <a:miter lim="800000"/>
            </a:ln>
            <a:effectLst/>
          </p:spPr>
        </p:cxnSp>
        <p:cxnSp>
          <p:nvCxnSpPr>
            <p:cNvPr id="57" name="Straight Connector 56">
              <a:extLst>
                <a:ext uri="{FF2B5EF4-FFF2-40B4-BE49-F238E27FC236}">
                  <a16:creationId xmlns:a16="http://schemas.microsoft.com/office/drawing/2014/main" id="{09604389-F4AF-4C32-9443-E3F566682870}"/>
                </a:ext>
              </a:extLst>
            </p:cNvPr>
            <p:cNvCxnSpPr>
              <a:stCxn id="43" idx="6"/>
              <a:endCxn id="30" idx="2"/>
            </p:cNvCxnSpPr>
            <p:nvPr/>
          </p:nvCxnSpPr>
          <p:spPr>
            <a:xfrm flipV="1">
              <a:off x="730717" y="1678063"/>
              <a:ext cx="327624" cy="705312"/>
            </a:xfrm>
            <a:prstGeom prst="line">
              <a:avLst/>
            </a:prstGeom>
            <a:noFill/>
            <a:ln w="6350" cap="flat" cmpd="sng" algn="ctr">
              <a:solidFill>
                <a:sysClr val="window" lastClr="FFFFFF">
                  <a:lumMod val="50000"/>
                </a:sysClr>
              </a:solidFill>
              <a:prstDash val="solid"/>
              <a:miter lim="800000"/>
            </a:ln>
            <a:effectLst/>
          </p:spPr>
        </p:cxnSp>
        <p:cxnSp>
          <p:nvCxnSpPr>
            <p:cNvPr id="58" name="Straight Connector 57">
              <a:extLst>
                <a:ext uri="{FF2B5EF4-FFF2-40B4-BE49-F238E27FC236}">
                  <a16:creationId xmlns:a16="http://schemas.microsoft.com/office/drawing/2014/main" id="{8B1BCBC2-A1EE-4B7F-AB67-24662EA1BD9B}"/>
                </a:ext>
              </a:extLst>
            </p:cNvPr>
            <p:cNvCxnSpPr>
              <a:stCxn id="44" idx="6"/>
              <a:endCxn id="30" idx="2"/>
            </p:cNvCxnSpPr>
            <p:nvPr/>
          </p:nvCxnSpPr>
          <p:spPr>
            <a:xfrm flipV="1">
              <a:off x="730717" y="1678063"/>
              <a:ext cx="327624" cy="1159516"/>
            </a:xfrm>
            <a:prstGeom prst="line">
              <a:avLst/>
            </a:prstGeom>
            <a:noFill/>
            <a:ln w="6350" cap="flat" cmpd="sng" algn="ctr">
              <a:solidFill>
                <a:sysClr val="window" lastClr="FFFFFF">
                  <a:lumMod val="50000"/>
                </a:sysClr>
              </a:solidFill>
              <a:prstDash val="solid"/>
              <a:miter lim="800000"/>
            </a:ln>
            <a:effectLst/>
          </p:spPr>
        </p:cxnSp>
        <p:cxnSp>
          <p:nvCxnSpPr>
            <p:cNvPr id="59" name="Straight Connector 58">
              <a:extLst>
                <a:ext uri="{FF2B5EF4-FFF2-40B4-BE49-F238E27FC236}">
                  <a16:creationId xmlns:a16="http://schemas.microsoft.com/office/drawing/2014/main" id="{E9B80C60-591F-461B-A3C9-4FA9DA09B338}"/>
                </a:ext>
              </a:extLst>
            </p:cNvPr>
            <p:cNvCxnSpPr>
              <a:stCxn id="43" idx="6"/>
              <a:endCxn id="31" idx="2"/>
            </p:cNvCxnSpPr>
            <p:nvPr/>
          </p:nvCxnSpPr>
          <p:spPr>
            <a:xfrm flipV="1">
              <a:off x="730717" y="2132267"/>
              <a:ext cx="327624" cy="251106"/>
            </a:xfrm>
            <a:prstGeom prst="line">
              <a:avLst/>
            </a:prstGeom>
            <a:noFill/>
            <a:ln w="6350" cap="flat" cmpd="sng" algn="ctr">
              <a:solidFill>
                <a:sysClr val="window" lastClr="FFFFFF">
                  <a:lumMod val="50000"/>
                </a:sysClr>
              </a:solidFill>
              <a:prstDash val="solid"/>
              <a:miter lim="800000"/>
            </a:ln>
            <a:effectLst/>
          </p:spPr>
        </p:cxnSp>
        <p:cxnSp>
          <p:nvCxnSpPr>
            <p:cNvPr id="60" name="Straight Connector 59">
              <a:extLst>
                <a:ext uri="{FF2B5EF4-FFF2-40B4-BE49-F238E27FC236}">
                  <a16:creationId xmlns:a16="http://schemas.microsoft.com/office/drawing/2014/main" id="{49CDEFDD-376C-4E8B-A77F-28019EB51C15}"/>
                </a:ext>
              </a:extLst>
            </p:cNvPr>
            <p:cNvCxnSpPr>
              <a:stCxn id="43" idx="6"/>
              <a:endCxn id="32" idx="2"/>
            </p:cNvCxnSpPr>
            <p:nvPr/>
          </p:nvCxnSpPr>
          <p:spPr>
            <a:xfrm>
              <a:off x="730717" y="2383375"/>
              <a:ext cx="327624" cy="203099"/>
            </a:xfrm>
            <a:prstGeom prst="line">
              <a:avLst/>
            </a:prstGeom>
            <a:noFill/>
            <a:ln w="6350" cap="flat" cmpd="sng" algn="ctr">
              <a:solidFill>
                <a:sysClr val="window" lastClr="FFFFFF">
                  <a:lumMod val="50000"/>
                </a:sysClr>
              </a:solidFill>
              <a:prstDash val="solid"/>
              <a:miter lim="800000"/>
            </a:ln>
            <a:effectLst/>
          </p:spPr>
        </p:cxnSp>
        <p:cxnSp>
          <p:nvCxnSpPr>
            <p:cNvPr id="61" name="Straight Connector 60">
              <a:extLst>
                <a:ext uri="{FF2B5EF4-FFF2-40B4-BE49-F238E27FC236}">
                  <a16:creationId xmlns:a16="http://schemas.microsoft.com/office/drawing/2014/main" id="{352A6BEA-9913-4B6E-8677-5FD969B497B9}"/>
                </a:ext>
              </a:extLst>
            </p:cNvPr>
            <p:cNvCxnSpPr>
              <a:stCxn id="43" idx="6"/>
              <a:endCxn id="33" idx="2"/>
            </p:cNvCxnSpPr>
            <p:nvPr/>
          </p:nvCxnSpPr>
          <p:spPr>
            <a:xfrm>
              <a:off x="730717" y="2383375"/>
              <a:ext cx="327624" cy="657303"/>
            </a:xfrm>
            <a:prstGeom prst="line">
              <a:avLst/>
            </a:prstGeom>
            <a:noFill/>
            <a:ln w="6350" cap="flat" cmpd="sng" algn="ctr">
              <a:solidFill>
                <a:sysClr val="window" lastClr="FFFFFF">
                  <a:lumMod val="50000"/>
                </a:sysClr>
              </a:solidFill>
              <a:prstDash val="solid"/>
              <a:miter lim="800000"/>
            </a:ln>
            <a:effectLst/>
          </p:spPr>
        </p:cxnSp>
        <p:cxnSp>
          <p:nvCxnSpPr>
            <p:cNvPr id="62" name="Straight Connector 61">
              <a:extLst>
                <a:ext uri="{FF2B5EF4-FFF2-40B4-BE49-F238E27FC236}">
                  <a16:creationId xmlns:a16="http://schemas.microsoft.com/office/drawing/2014/main" id="{9C93DFFA-B97E-4451-93DD-8DD32DEAC7D2}"/>
                </a:ext>
              </a:extLst>
            </p:cNvPr>
            <p:cNvCxnSpPr>
              <a:stCxn id="44" idx="6"/>
              <a:endCxn id="31" idx="2"/>
            </p:cNvCxnSpPr>
            <p:nvPr/>
          </p:nvCxnSpPr>
          <p:spPr>
            <a:xfrm flipV="1">
              <a:off x="730717" y="2132266"/>
              <a:ext cx="327624" cy="705312"/>
            </a:xfrm>
            <a:prstGeom prst="line">
              <a:avLst/>
            </a:prstGeom>
            <a:noFill/>
            <a:ln w="6350" cap="flat" cmpd="sng" algn="ctr">
              <a:solidFill>
                <a:sysClr val="window" lastClr="FFFFFF">
                  <a:lumMod val="50000"/>
                </a:sysClr>
              </a:solidFill>
              <a:prstDash val="solid"/>
              <a:miter lim="800000"/>
            </a:ln>
            <a:effectLst/>
          </p:spPr>
        </p:cxnSp>
        <p:cxnSp>
          <p:nvCxnSpPr>
            <p:cNvPr id="63" name="Straight Connector 62">
              <a:extLst>
                <a:ext uri="{FF2B5EF4-FFF2-40B4-BE49-F238E27FC236}">
                  <a16:creationId xmlns:a16="http://schemas.microsoft.com/office/drawing/2014/main" id="{D1E4CBA8-3E9C-41A3-98D9-3BF4E802AE0D}"/>
                </a:ext>
              </a:extLst>
            </p:cNvPr>
            <p:cNvCxnSpPr>
              <a:stCxn id="44" idx="6"/>
              <a:endCxn id="32" idx="2"/>
            </p:cNvCxnSpPr>
            <p:nvPr/>
          </p:nvCxnSpPr>
          <p:spPr>
            <a:xfrm flipV="1">
              <a:off x="730717" y="2586472"/>
              <a:ext cx="327624" cy="251106"/>
            </a:xfrm>
            <a:prstGeom prst="line">
              <a:avLst/>
            </a:prstGeom>
            <a:noFill/>
            <a:ln w="6350" cap="flat" cmpd="sng" algn="ctr">
              <a:solidFill>
                <a:sysClr val="window" lastClr="FFFFFF">
                  <a:lumMod val="50000"/>
                </a:sysClr>
              </a:solidFill>
              <a:prstDash val="solid"/>
              <a:miter lim="800000"/>
            </a:ln>
            <a:effectLst/>
          </p:spPr>
        </p:cxnSp>
        <p:cxnSp>
          <p:nvCxnSpPr>
            <p:cNvPr id="64" name="Straight Connector 63">
              <a:extLst>
                <a:ext uri="{FF2B5EF4-FFF2-40B4-BE49-F238E27FC236}">
                  <a16:creationId xmlns:a16="http://schemas.microsoft.com/office/drawing/2014/main" id="{C8037931-6BBD-47EC-B6B8-2A823C376942}"/>
                </a:ext>
              </a:extLst>
            </p:cNvPr>
            <p:cNvCxnSpPr>
              <a:stCxn id="44" idx="6"/>
              <a:endCxn id="33" idx="2"/>
            </p:cNvCxnSpPr>
            <p:nvPr/>
          </p:nvCxnSpPr>
          <p:spPr>
            <a:xfrm>
              <a:off x="730717" y="2837580"/>
              <a:ext cx="327624" cy="203099"/>
            </a:xfrm>
            <a:prstGeom prst="line">
              <a:avLst/>
            </a:prstGeom>
            <a:noFill/>
            <a:ln w="6350" cap="flat" cmpd="sng" algn="ctr">
              <a:solidFill>
                <a:sysClr val="window" lastClr="FFFFFF">
                  <a:lumMod val="50000"/>
                </a:sysClr>
              </a:solidFill>
              <a:prstDash val="solid"/>
              <a:miter lim="800000"/>
            </a:ln>
            <a:effectLst/>
          </p:spPr>
        </p:cxnSp>
        <p:cxnSp>
          <p:nvCxnSpPr>
            <p:cNvPr id="65" name="Straight Connector 64">
              <a:extLst>
                <a:ext uri="{FF2B5EF4-FFF2-40B4-BE49-F238E27FC236}">
                  <a16:creationId xmlns:a16="http://schemas.microsoft.com/office/drawing/2014/main" id="{16EEA268-EF1D-4F65-8E40-B7687E6EAB18}"/>
                </a:ext>
              </a:extLst>
            </p:cNvPr>
            <p:cNvCxnSpPr>
              <a:stCxn id="34" idx="2"/>
              <a:endCxn id="30" idx="6"/>
            </p:cNvCxnSpPr>
            <p:nvPr/>
          </p:nvCxnSpPr>
          <p:spPr>
            <a:xfrm flipH="1" flipV="1">
              <a:off x="1387970" y="1678063"/>
              <a:ext cx="310724" cy="251106"/>
            </a:xfrm>
            <a:prstGeom prst="line">
              <a:avLst/>
            </a:prstGeom>
            <a:noFill/>
            <a:ln w="6350" cap="flat" cmpd="sng" algn="ctr">
              <a:solidFill>
                <a:sysClr val="window" lastClr="FFFFFF">
                  <a:lumMod val="50000"/>
                </a:sysClr>
              </a:solidFill>
              <a:prstDash val="solid"/>
              <a:miter lim="800000"/>
            </a:ln>
            <a:effectLst/>
          </p:spPr>
        </p:cxnSp>
        <p:cxnSp>
          <p:nvCxnSpPr>
            <p:cNvPr id="66" name="Straight Connector 65">
              <a:extLst>
                <a:ext uri="{FF2B5EF4-FFF2-40B4-BE49-F238E27FC236}">
                  <a16:creationId xmlns:a16="http://schemas.microsoft.com/office/drawing/2014/main" id="{32AE1345-D939-447C-846D-80CE8325CCFC}"/>
                </a:ext>
              </a:extLst>
            </p:cNvPr>
            <p:cNvCxnSpPr>
              <a:stCxn id="39" idx="2"/>
              <a:endCxn id="30" idx="6"/>
            </p:cNvCxnSpPr>
            <p:nvPr/>
          </p:nvCxnSpPr>
          <p:spPr>
            <a:xfrm flipH="1" flipV="1">
              <a:off x="1387970" y="1678063"/>
              <a:ext cx="310724" cy="705312"/>
            </a:xfrm>
            <a:prstGeom prst="line">
              <a:avLst/>
            </a:prstGeom>
            <a:noFill/>
            <a:ln w="6350" cap="flat" cmpd="sng" algn="ctr">
              <a:solidFill>
                <a:sysClr val="window" lastClr="FFFFFF">
                  <a:lumMod val="50000"/>
                </a:sysClr>
              </a:solidFill>
              <a:prstDash val="solid"/>
              <a:miter lim="800000"/>
            </a:ln>
            <a:effectLst/>
          </p:spPr>
        </p:cxnSp>
        <p:cxnSp>
          <p:nvCxnSpPr>
            <p:cNvPr id="67" name="Straight Connector 66">
              <a:extLst>
                <a:ext uri="{FF2B5EF4-FFF2-40B4-BE49-F238E27FC236}">
                  <a16:creationId xmlns:a16="http://schemas.microsoft.com/office/drawing/2014/main" id="{21D40BAE-A31E-4257-A359-82540B01DF29}"/>
                </a:ext>
              </a:extLst>
            </p:cNvPr>
            <p:cNvCxnSpPr>
              <a:stCxn id="40" idx="2"/>
              <a:endCxn id="30" idx="6"/>
            </p:cNvCxnSpPr>
            <p:nvPr/>
          </p:nvCxnSpPr>
          <p:spPr>
            <a:xfrm flipH="1" flipV="1">
              <a:off x="1387970" y="1678063"/>
              <a:ext cx="310724" cy="1159516"/>
            </a:xfrm>
            <a:prstGeom prst="line">
              <a:avLst/>
            </a:prstGeom>
            <a:noFill/>
            <a:ln w="6350" cap="flat" cmpd="sng" algn="ctr">
              <a:solidFill>
                <a:sysClr val="window" lastClr="FFFFFF">
                  <a:lumMod val="50000"/>
                </a:sysClr>
              </a:solidFill>
              <a:prstDash val="solid"/>
              <a:miter lim="800000"/>
            </a:ln>
            <a:effectLst/>
          </p:spPr>
        </p:cxnSp>
        <p:cxnSp>
          <p:nvCxnSpPr>
            <p:cNvPr id="68" name="Straight Connector 67">
              <a:extLst>
                <a:ext uri="{FF2B5EF4-FFF2-40B4-BE49-F238E27FC236}">
                  <a16:creationId xmlns:a16="http://schemas.microsoft.com/office/drawing/2014/main" id="{FF32C5AD-75FB-495C-90DD-3A08BB7A584E}"/>
                </a:ext>
              </a:extLst>
            </p:cNvPr>
            <p:cNvCxnSpPr>
              <a:stCxn id="34" idx="2"/>
              <a:endCxn id="31" idx="6"/>
            </p:cNvCxnSpPr>
            <p:nvPr/>
          </p:nvCxnSpPr>
          <p:spPr>
            <a:xfrm flipH="1">
              <a:off x="1387970" y="1929169"/>
              <a:ext cx="310724" cy="203099"/>
            </a:xfrm>
            <a:prstGeom prst="line">
              <a:avLst/>
            </a:prstGeom>
            <a:noFill/>
            <a:ln w="6350" cap="flat" cmpd="sng" algn="ctr">
              <a:solidFill>
                <a:sysClr val="window" lastClr="FFFFFF">
                  <a:lumMod val="50000"/>
                </a:sysClr>
              </a:solidFill>
              <a:prstDash val="solid"/>
              <a:miter lim="800000"/>
            </a:ln>
            <a:effectLst/>
          </p:spPr>
        </p:cxnSp>
        <p:cxnSp>
          <p:nvCxnSpPr>
            <p:cNvPr id="69" name="Straight Connector 68">
              <a:extLst>
                <a:ext uri="{FF2B5EF4-FFF2-40B4-BE49-F238E27FC236}">
                  <a16:creationId xmlns:a16="http://schemas.microsoft.com/office/drawing/2014/main" id="{AE8DA128-EA13-4A2E-8723-2065AC89DF1C}"/>
                </a:ext>
              </a:extLst>
            </p:cNvPr>
            <p:cNvCxnSpPr>
              <a:stCxn id="34" idx="2"/>
              <a:endCxn id="32" idx="6"/>
            </p:cNvCxnSpPr>
            <p:nvPr/>
          </p:nvCxnSpPr>
          <p:spPr>
            <a:xfrm flipH="1">
              <a:off x="1387970" y="1929169"/>
              <a:ext cx="310724" cy="657303"/>
            </a:xfrm>
            <a:prstGeom prst="line">
              <a:avLst/>
            </a:prstGeom>
            <a:noFill/>
            <a:ln w="6350" cap="flat" cmpd="sng" algn="ctr">
              <a:solidFill>
                <a:sysClr val="window" lastClr="FFFFFF">
                  <a:lumMod val="50000"/>
                </a:sysClr>
              </a:solidFill>
              <a:prstDash val="solid"/>
              <a:miter lim="800000"/>
            </a:ln>
            <a:effectLst/>
          </p:spPr>
        </p:cxnSp>
        <p:cxnSp>
          <p:nvCxnSpPr>
            <p:cNvPr id="70" name="Straight Connector 69">
              <a:extLst>
                <a:ext uri="{FF2B5EF4-FFF2-40B4-BE49-F238E27FC236}">
                  <a16:creationId xmlns:a16="http://schemas.microsoft.com/office/drawing/2014/main" id="{7E1B0819-8540-48DA-9D15-0A47E391A134}"/>
                </a:ext>
              </a:extLst>
            </p:cNvPr>
            <p:cNvCxnSpPr>
              <a:stCxn id="34" idx="2"/>
              <a:endCxn id="33" idx="6"/>
            </p:cNvCxnSpPr>
            <p:nvPr/>
          </p:nvCxnSpPr>
          <p:spPr>
            <a:xfrm flipH="1">
              <a:off x="1387970" y="1929169"/>
              <a:ext cx="310724" cy="1111507"/>
            </a:xfrm>
            <a:prstGeom prst="line">
              <a:avLst/>
            </a:prstGeom>
            <a:noFill/>
            <a:ln w="6350" cap="flat" cmpd="sng" algn="ctr">
              <a:solidFill>
                <a:sysClr val="window" lastClr="FFFFFF">
                  <a:lumMod val="50000"/>
                </a:sysClr>
              </a:solidFill>
              <a:prstDash val="solid"/>
              <a:miter lim="800000"/>
            </a:ln>
            <a:effectLst/>
          </p:spPr>
        </p:cxnSp>
        <p:cxnSp>
          <p:nvCxnSpPr>
            <p:cNvPr id="71" name="Straight Connector 70">
              <a:extLst>
                <a:ext uri="{FF2B5EF4-FFF2-40B4-BE49-F238E27FC236}">
                  <a16:creationId xmlns:a16="http://schemas.microsoft.com/office/drawing/2014/main" id="{B0B7EE4F-A08A-43CF-8918-DDD14A90EDBC}"/>
                </a:ext>
              </a:extLst>
            </p:cNvPr>
            <p:cNvCxnSpPr>
              <a:stCxn id="40" idx="2"/>
              <a:endCxn id="33" idx="6"/>
            </p:cNvCxnSpPr>
            <p:nvPr/>
          </p:nvCxnSpPr>
          <p:spPr>
            <a:xfrm flipH="1">
              <a:off x="1387970" y="2837580"/>
              <a:ext cx="310724" cy="203099"/>
            </a:xfrm>
            <a:prstGeom prst="line">
              <a:avLst/>
            </a:prstGeom>
            <a:noFill/>
            <a:ln w="6350" cap="flat" cmpd="sng" algn="ctr">
              <a:solidFill>
                <a:sysClr val="window" lastClr="FFFFFF">
                  <a:lumMod val="50000"/>
                </a:sysClr>
              </a:solidFill>
              <a:prstDash val="solid"/>
              <a:miter lim="800000"/>
            </a:ln>
            <a:effectLst/>
          </p:spPr>
        </p:cxnSp>
        <p:cxnSp>
          <p:nvCxnSpPr>
            <p:cNvPr id="72" name="Straight Connector 71">
              <a:extLst>
                <a:ext uri="{FF2B5EF4-FFF2-40B4-BE49-F238E27FC236}">
                  <a16:creationId xmlns:a16="http://schemas.microsoft.com/office/drawing/2014/main" id="{B55FF3E6-5EC3-455E-86A3-F7ED18A8F711}"/>
                </a:ext>
              </a:extLst>
            </p:cNvPr>
            <p:cNvCxnSpPr>
              <a:stCxn id="40" idx="2"/>
              <a:endCxn id="32" idx="6"/>
            </p:cNvCxnSpPr>
            <p:nvPr/>
          </p:nvCxnSpPr>
          <p:spPr>
            <a:xfrm flipH="1" flipV="1">
              <a:off x="1387970" y="2586472"/>
              <a:ext cx="310724" cy="251106"/>
            </a:xfrm>
            <a:prstGeom prst="line">
              <a:avLst/>
            </a:prstGeom>
            <a:noFill/>
            <a:ln w="6350" cap="flat" cmpd="sng" algn="ctr">
              <a:solidFill>
                <a:sysClr val="window" lastClr="FFFFFF">
                  <a:lumMod val="50000"/>
                </a:sysClr>
              </a:solidFill>
              <a:prstDash val="solid"/>
              <a:miter lim="800000"/>
            </a:ln>
            <a:effectLst/>
          </p:spPr>
        </p:cxnSp>
        <p:cxnSp>
          <p:nvCxnSpPr>
            <p:cNvPr id="73" name="Straight Connector 72">
              <a:extLst>
                <a:ext uri="{FF2B5EF4-FFF2-40B4-BE49-F238E27FC236}">
                  <a16:creationId xmlns:a16="http://schemas.microsoft.com/office/drawing/2014/main" id="{3F6F4F6E-D7DB-4197-8F09-7D1A429CC23D}"/>
                </a:ext>
              </a:extLst>
            </p:cNvPr>
            <p:cNvCxnSpPr>
              <a:stCxn id="40" idx="2"/>
              <a:endCxn id="31" idx="6"/>
            </p:cNvCxnSpPr>
            <p:nvPr/>
          </p:nvCxnSpPr>
          <p:spPr>
            <a:xfrm flipH="1" flipV="1">
              <a:off x="1387970" y="2132266"/>
              <a:ext cx="310724" cy="705312"/>
            </a:xfrm>
            <a:prstGeom prst="line">
              <a:avLst/>
            </a:prstGeom>
            <a:noFill/>
            <a:ln w="6350" cap="flat" cmpd="sng" algn="ctr">
              <a:solidFill>
                <a:sysClr val="window" lastClr="FFFFFF">
                  <a:lumMod val="50000"/>
                </a:sysClr>
              </a:solidFill>
              <a:prstDash val="solid"/>
              <a:miter lim="800000"/>
            </a:ln>
            <a:effectLst/>
          </p:spPr>
        </p:cxnSp>
        <p:cxnSp>
          <p:nvCxnSpPr>
            <p:cNvPr id="74" name="Straight Connector 73">
              <a:extLst>
                <a:ext uri="{FF2B5EF4-FFF2-40B4-BE49-F238E27FC236}">
                  <a16:creationId xmlns:a16="http://schemas.microsoft.com/office/drawing/2014/main" id="{820E0AE6-C68F-417E-BA88-CF205B782C7B}"/>
                </a:ext>
              </a:extLst>
            </p:cNvPr>
            <p:cNvCxnSpPr>
              <a:stCxn id="39" idx="2"/>
              <a:endCxn id="32" idx="6"/>
            </p:cNvCxnSpPr>
            <p:nvPr/>
          </p:nvCxnSpPr>
          <p:spPr>
            <a:xfrm flipH="1">
              <a:off x="1387970" y="2383375"/>
              <a:ext cx="310724" cy="203099"/>
            </a:xfrm>
            <a:prstGeom prst="line">
              <a:avLst/>
            </a:prstGeom>
            <a:noFill/>
            <a:ln w="6350" cap="flat" cmpd="sng" algn="ctr">
              <a:solidFill>
                <a:sysClr val="window" lastClr="FFFFFF">
                  <a:lumMod val="50000"/>
                </a:sysClr>
              </a:solidFill>
              <a:prstDash val="solid"/>
              <a:miter lim="800000"/>
            </a:ln>
            <a:effectLst/>
          </p:spPr>
        </p:cxnSp>
        <p:cxnSp>
          <p:nvCxnSpPr>
            <p:cNvPr id="75" name="Straight Connector 74">
              <a:extLst>
                <a:ext uri="{FF2B5EF4-FFF2-40B4-BE49-F238E27FC236}">
                  <a16:creationId xmlns:a16="http://schemas.microsoft.com/office/drawing/2014/main" id="{59D06C13-5456-4EC8-A842-085BF23DE734}"/>
                </a:ext>
              </a:extLst>
            </p:cNvPr>
            <p:cNvCxnSpPr>
              <a:stCxn id="31" idx="6"/>
              <a:endCxn id="39" idx="2"/>
            </p:cNvCxnSpPr>
            <p:nvPr/>
          </p:nvCxnSpPr>
          <p:spPr>
            <a:xfrm>
              <a:off x="1387970" y="2132267"/>
              <a:ext cx="310724" cy="251106"/>
            </a:xfrm>
            <a:prstGeom prst="line">
              <a:avLst/>
            </a:prstGeom>
            <a:noFill/>
            <a:ln w="6350" cap="flat" cmpd="sng" algn="ctr">
              <a:solidFill>
                <a:sysClr val="window" lastClr="FFFFFF">
                  <a:lumMod val="50000"/>
                </a:sysClr>
              </a:solidFill>
              <a:prstDash val="solid"/>
              <a:miter lim="800000"/>
            </a:ln>
            <a:effectLst/>
          </p:spPr>
        </p:cxnSp>
        <p:cxnSp>
          <p:nvCxnSpPr>
            <p:cNvPr id="76" name="Straight Connector 75">
              <a:extLst>
                <a:ext uri="{FF2B5EF4-FFF2-40B4-BE49-F238E27FC236}">
                  <a16:creationId xmlns:a16="http://schemas.microsoft.com/office/drawing/2014/main" id="{509EE439-E670-42CD-98C9-B7E9DBEB0DB1}"/>
                </a:ext>
              </a:extLst>
            </p:cNvPr>
            <p:cNvCxnSpPr>
              <a:stCxn id="33" idx="6"/>
              <a:endCxn id="39" idx="2"/>
            </p:cNvCxnSpPr>
            <p:nvPr/>
          </p:nvCxnSpPr>
          <p:spPr>
            <a:xfrm flipV="1">
              <a:off x="1387970" y="2383375"/>
              <a:ext cx="310724" cy="657303"/>
            </a:xfrm>
            <a:prstGeom prst="line">
              <a:avLst/>
            </a:prstGeom>
            <a:noFill/>
            <a:ln w="6350" cap="flat" cmpd="sng" algn="ctr">
              <a:solidFill>
                <a:sysClr val="window" lastClr="FFFFFF">
                  <a:lumMod val="50000"/>
                </a:sysClr>
              </a:solidFill>
              <a:prstDash val="solid"/>
              <a:miter lim="800000"/>
            </a:ln>
            <a:effectLst/>
          </p:spPr>
        </p:cxnSp>
      </p:grpSp>
      <p:grpSp>
        <p:nvGrpSpPr>
          <p:cNvPr id="77" name="Group 76">
            <a:extLst>
              <a:ext uri="{FF2B5EF4-FFF2-40B4-BE49-F238E27FC236}">
                <a16:creationId xmlns:a16="http://schemas.microsoft.com/office/drawing/2014/main" id="{19D96EE0-7D2E-48AD-84E8-6EBFDE3D097E}"/>
              </a:ext>
            </a:extLst>
          </p:cNvPr>
          <p:cNvGrpSpPr/>
          <p:nvPr/>
        </p:nvGrpSpPr>
        <p:grpSpPr>
          <a:xfrm>
            <a:off x="3453605" y="3625965"/>
            <a:ext cx="4348911" cy="1514990"/>
            <a:chOff x="3713652" y="1033397"/>
            <a:chExt cx="2837366" cy="988426"/>
          </a:xfrm>
        </p:grpSpPr>
        <p:sp>
          <p:nvSpPr>
            <p:cNvPr id="78" name="Rounded Rectangle 118">
              <a:extLst>
                <a:ext uri="{FF2B5EF4-FFF2-40B4-BE49-F238E27FC236}">
                  <a16:creationId xmlns:a16="http://schemas.microsoft.com/office/drawing/2014/main" id="{05EDC881-602F-4DAB-B6E4-936EB519497F}"/>
                </a:ext>
              </a:extLst>
            </p:cNvPr>
            <p:cNvSpPr/>
            <p:nvPr/>
          </p:nvSpPr>
          <p:spPr>
            <a:xfrm>
              <a:off x="3713652" y="1800143"/>
              <a:ext cx="239282" cy="221680"/>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79" name="Rounded Rectangle 119">
              <a:extLst>
                <a:ext uri="{FF2B5EF4-FFF2-40B4-BE49-F238E27FC236}">
                  <a16:creationId xmlns:a16="http://schemas.microsoft.com/office/drawing/2014/main" id="{21AEE539-0D98-450C-B1DA-E9A41F32875C}"/>
                </a:ext>
              </a:extLst>
            </p:cNvPr>
            <p:cNvSpPr/>
            <p:nvPr/>
          </p:nvSpPr>
          <p:spPr>
            <a:xfrm>
              <a:off x="4033613" y="1800143"/>
              <a:ext cx="239282" cy="221680"/>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80" name="Rounded Rectangle 120">
              <a:extLst>
                <a:ext uri="{FF2B5EF4-FFF2-40B4-BE49-F238E27FC236}">
                  <a16:creationId xmlns:a16="http://schemas.microsoft.com/office/drawing/2014/main" id="{8F8B3112-F4C4-43E4-905C-773CAF24F460}"/>
                </a:ext>
              </a:extLst>
            </p:cNvPr>
            <p:cNvSpPr/>
            <p:nvPr/>
          </p:nvSpPr>
          <p:spPr>
            <a:xfrm>
              <a:off x="4678558" y="1800143"/>
              <a:ext cx="239282" cy="221680"/>
            </a:xfrm>
            <a:prstGeom prst="roundRect">
              <a:avLst>
                <a:gd name="adj" fmla="val 0"/>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81" name="Oval 80">
              <a:extLst>
                <a:ext uri="{FF2B5EF4-FFF2-40B4-BE49-F238E27FC236}">
                  <a16:creationId xmlns:a16="http://schemas.microsoft.com/office/drawing/2014/main" id="{BF9156B0-1267-4AA1-883A-AFBD19FF228B}"/>
                </a:ext>
              </a:extLst>
            </p:cNvPr>
            <p:cNvSpPr/>
            <p:nvPr/>
          </p:nvSpPr>
          <p:spPr>
            <a:xfrm>
              <a:off x="4396024" y="1882408"/>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2" name="Oval 81">
              <a:extLst>
                <a:ext uri="{FF2B5EF4-FFF2-40B4-BE49-F238E27FC236}">
                  <a16:creationId xmlns:a16="http://schemas.microsoft.com/office/drawing/2014/main" id="{5EADA2EF-5813-4A58-AC93-FCB87C6C6488}"/>
                </a:ext>
              </a:extLst>
            </p:cNvPr>
            <p:cNvSpPr/>
            <p:nvPr/>
          </p:nvSpPr>
          <p:spPr>
            <a:xfrm>
              <a:off x="4498279" y="1882408"/>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3" name="Rounded Rectangle 123">
              <a:extLst>
                <a:ext uri="{FF2B5EF4-FFF2-40B4-BE49-F238E27FC236}">
                  <a16:creationId xmlns:a16="http://schemas.microsoft.com/office/drawing/2014/main" id="{0BC8260F-3A08-4E17-9428-05EA9BF6D2AB}"/>
                </a:ext>
              </a:extLst>
            </p:cNvPr>
            <p:cNvSpPr/>
            <p:nvPr/>
          </p:nvSpPr>
          <p:spPr>
            <a:xfrm>
              <a:off x="4210967" y="1398791"/>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L0</a:t>
              </a:r>
            </a:p>
          </p:txBody>
        </p:sp>
        <p:sp>
          <p:nvSpPr>
            <p:cNvPr id="84" name="Rounded Rectangle 124">
              <a:extLst>
                <a:ext uri="{FF2B5EF4-FFF2-40B4-BE49-F238E27FC236}">
                  <a16:creationId xmlns:a16="http://schemas.microsoft.com/office/drawing/2014/main" id="{BCB82382-02C4-498C-99A9-FF8B78CCF6C2}"/>
                </a:ext>
              </a:extLst>
            </p:cNvPr>
            <p:cNvSpPr/>
            <p:nvPr/>
          </p:nvSpPr>
          <p:spPr>
            <a:xfrm>
              <a:off x="4906031" y="1033397"/>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L1</a:t>
              </a:r>
            </a:p>
          </p:txBody>
        </p:sp>
        <p:cxnSp>
          <p:nvCxnSpPr>
            <p:cNvPr id="85" name="Straight Connector 84">
              <a:extLst>
                <a:ext uri="{FF2B5EF4-FFF2-40B4-BE49-F238E27FC236}">
                  <a16:creationId xmlns:a16="http://schemas.microsoft.com/office/drawing/2014/main" id="{85C4E94A-5E61-490F-8E95-81CDFB1234AC}"/>
                </a:ext>
              </a:extLst>
            </p:cNvPr>
            <p:cNvCxnSpPr>
              <a:stCxn id="78" idx="0"/>
              <a:endCxn id="83" idx="2"/>
            </p:cNvCxnSpPr>
            <p:nvPr/>
          </p:nvCxnSpPr>
          <p:spPr>
            <a:xfrm flipV="1">
              <a:off x="3833293" y="1620471"/>
              <a:ext cx="562730" cy="179671"/>
            </a:xfrm>
            <a:prstGeom prst="line">
              <a:avLst/>
            </a:prstGeom>
            <a:noFill/>
            <a:ln w="19050" cap="flat" cmpd="sng" algn="ctr">
              <a:solidFill>
                <a:sysClr val="window" lastClr="FFFFFF">
                  <a:lumMod val="50000"/>
                </a:sysClr>
              </a:solidFill>
              <a:prstDash val="solid"/>
              <a:miter lim="800000"/>
            </a:ln>
            <a:effectLst/>
          </p:spPr>
        </p:cxnSp>
        <p:cxnSp>
          <p:nvCxnSpPr>
            <p:cNvPr id="86" name="Straight Connector 85">
              <a:extLst>
                <a:ext uri="{FF2B5EF4-FFF2-40B4-BE49-F238E27FC236}">
                  <a16:creationId xmlns:a16="http://schemas.microsoft.com/office/drawing/2014/main" id="{AEE0DA71-AD1B-45AA-8249-9864D38E90DB}"/>
                </a:ext>
              </a:extLst>
            </p:cNvPr>
            <p:cNvCxnSpPr>
              <a:stCxn id="79" idx="0"/>
              <a:endCxn id="83" idx="2"/>
            </p:cNvCxnSpPr>
            <p:nvPr/>
          </p:nvCxnSpPr>
          <p:spPr>
            <a:xfrm flipV="1">
              <a:off x="4153254" y="1620471"/>
              <a:ext cx="242769" cy="179671"/>
            </a:xfrm>
            <a:prstGeom prst="line">
              <a:avLst/>
            </a:prstGeom>
            <a:noFill/>
            <a:ln w="19050" cap="flat" cmpd="sng" algn="ctr">
              <a:solidFill>
                <a:sysClr val="window" lastClr="FFFFFF">
                  <a:lumMod val="50000"/>
                </a:sysClr>
              </a:solidFill>
              <a:prstDash val="solid"/>
              <a:miter lim="800000"/>
            </a:ln>
            <a:effectLst/>
          </p:spPr>
        </p:cxnSp>
        <p:cxnSp>
          <p:nvCxnSpPr>
            <p:cNvPr id="87" name="Straight Connector 86">
              <a:extLst>
                <a:ext uri="{FF2B5EF4-FFF2-40B4-BE49-F238E27FC236}">
                  <a16:creationId xmlns:a16="http://schemas.microsoft.com/office/drawing/2014/main" id="{D7C44E31-C0DF-4420-A009-7406A3C65EB0}"/>
                </a:ext>
              </a:extLst>
            </p:cNvPr>
            <p:cNvCxnSpPr>
              <a:stCxn id="80" idx="0"/>
              <a:endCxn id="83" idx="2"/>
            </p:cNvCxnSpPr>
            <p:nvPr/>
          </p:nvCxnSpPr>
          <p:spPr>
            <a:xfrm flipH="1" flipV="1">
              <a:off x="4396023" y="1620471"/>
              <a:ext cx="402176" cy="179671"/>
            </a:xfrm>
            <a:prstGeom prst="line">
              <a:avLst/>
            </a:prstGeom>
            <a:noFill/>
            <a:ln w="19050" cap="flat" cmpd="sng" algn="ctr">
              <a:solidFill>
                <a:sysClr val="window" lastClr="FFFFFF">
                  <a:lumMod val="50000"/>
                </a:sysClr>
              </a:solidFill>
              <a:prstDash val="solid"/>
              <a:miter lim="800000"/>
            </a:ln>
            <a:effectLst/>
          </p:spPr>
        </p:cxnSp>
        <p:cxnSp>
          <p:nvCxnSpPr>
            <p:cNvPr id="88" name="Straight Connector 87">
              <a:extLst>
                <a:ext uri="{FF2B5EF4-FFF2-40B4-BE49-F238E27FC236}">
                  <a16:creationId xmlns:a16="http://schemas.microsoft.com/office/drawing/2014/main" id="{8015C66C-BAA2-4FB2-AC2A-B81C4AE4A203}"/>
                </a:ext>
              </a:extLst>
            </p:cNvPr>
            <p:cNvCxnSpPr>
              <a:stCxn id="84" idx="2"/>
              <a:endCxn id="83" idx="0"/>
            </p:cNvCxnSpPr>
            <p:nvPr/>
          </p:nvCxnSpPr>
          <p:spPr>
            <a:xfrm flipH="1">
              <a:off x="4396023" y="1255077"/>
              <a:ext cx="695064" cy="143714"/>
            </a:xfrm>
            <a:prstGeom prst="line">
              <a:avLst/>
            </a:prstGeom>
            <a:noFill/>
            <a:ln w="19050" cap="flat" cmpd="sng" algn="ctr">
              <a:solidFill>
                <a:sysClr val="window" lastClr="FFFFFF">
                  <a:lumMod val="50000"/>
                </a:sysClr>
              </a:solidFill>
              <a:prstDash val="solid"/>
              <a:miter lim="800000"/>
            </a:ln>
            <a:effectLst/>
          </p:spPr>
        </p:cxnSp>
        <p:sp>
          <p:nvSpPr>
            <p:cNvPr id="89" name="Rounded Rectangle 129">
              <a:extLst>
                <a:ext uri="{FF2B5EF4-FFF2-40B4-BE49-F238E27FC236}">
                  <a16:creationId xmlns:a16="http://schemas.microsoft.com/office/drawing/2014/main" id="{986444B7-11BB-47C2-BA25-07AEAAD3E642}"/>
                </a:ext>
              </a:extLst>
            </p:cNvPr>
            <p:cNvSpPr/>
            <p:nvPr/>
          </p:nvSpPr>
          <p:spPr>
            <a:xfrm>
              <a:off x="5346830" y="1798998"/>
              <a:ext cx="239282" cy="221680"/>
            </a:xfrm>
            <a:prstGeom prst="roundRect">
              <a:avLst>
                <a:gd name="adj" fmla="val 0"/>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0" name="Rounded Rectangle 130">
              <a:extLst>
                <a:ext uri="{FF2B5EF4-FFF2-40B4-BE49-F238E27FC236}">
                  <a16:creationId xmlns:a16="http://schemas.microsoft.com/office/drawing/2014/main" id="{6289F6E9-24AD-41F5-B672-0E5CA78FE771}"/>
                </a:ext>
              </a:extLst>
            </p:cNvPr>
            <p:cNvSpPr/>
            <p:nvPr/>
          </p:nvSpPr>
          <p:spPr>
            <a:xfrm>
              <a:off x="5666791" y="1798998"/>
              <a:ext cx="239282" cy="221680"/>
            </a:xfrm>
            <a:prstGeom prst="roundRect">
              <a:avLst>
                <a:gd name="adj" fmla="val 0"/>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1" name="Rounded Rectangle 131">
              <a:extLst>
                <a:ext uri="{FF2B5EF4-FFF2-40B4-BE49-F238E27FC236}">
                  <a16:creationId xmlns:a16="http://schemas.microsoft.com/office/drawing/2014/main" id="{3FA0318A-1450-4392-8481-56E74E424EBD}"/>
                </a:ext>
              </a:extLst>
            </p:cNvPr>
            <p:cNvSpPr/>
            <p:nvPr/>
          </p:nvSpPr>
          <p:spPr>
            <a:xfrm>
              <a:off x="6311736" y="1798998"/>
              <a:ext cx="239282" cy="221680"/>
            </a:xfrm>
            <a:prstGeom prst="roundRect">
              <a:avLst>
                <a:gd name="adj" fmla="val 0"/>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2" name="Oval 91">
              <a:extLst>
                <a:ext uri="{FF2B5EF4-FFF2-40B4-BE49-F238E27FC236}">
                  <a16:creationId xmlns:a16="http://schemas.microsoft.com/office/drawing/2014/main" id="{C2C3BF55-16A1-4124-9626-F128A5EF1803}"/>
                </a:ext>
              </a:extLst>
            </p:cNvPr>
            <p:cNvSpPr/>
            <p:nvPr/>
          </p:nvSpPr>
          <p:spPr>
            <a:xfrm>
              <a:off x="6029202" y="18812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3" name="Oval 92">
              <a:extLst>
                <a:ext uri="{FF2B5EF4-FFF2-40B4-BE49-F238E27FC236}">
                  <a16:creationId xmlns:a16="http://schemas.microsoft.com/office/drawing/2014/main" id="{E0ECF8AD-8DB8-4FAB-B3B8-94F9B58E6E76}"/>
                </a:ext>
              </a:extLst>
            </p:cNvPr>
            <p:cNvSpPr/>
            <p:nvPr/>
          </p:nvSpPr>
          <p:spPr>
            <a:xfrm>
              <a:off x="6131457" y="18812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4" name="Rounded Rectangle 134">
              <a:extLst>
                <a:ext uri="{FF2B5EF4-FFF2-40B4-BE49-F238E27FC236}">
                  <a16:creationId xmlns:a16="http://schemas.microsoft.com/office/drawing/2014/main" id="{9F535B82-23EE-45F9-8AB6-E6F61E7F9289}"/>
                </a:ext>
              </a:extLst>
            </p:cNvPr>
            <p:cNvSpPr/>
            <p:nvPr/>
          </p:nvSpPr>
          <p:spPr>
            <a:xfrm>
              <a:off x="5761344" y="1398791"/>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L0</a:t>
              </a:r>
            </a:p>
          </p:txBody>
        </p:sp>
        <p:cxnSp>
          <p:nvCxnSpPr>
            <p:cNvPr id="95" name="Straight Connector 94">
              <a:extLst>
                <a:ext uri="{FF2B5EF4-FFF2-40B4-BE49-F238E27FC236}">
                  <a16:creationId xmlns:a16="http://schemas.microsoft.com/office/drawing/2014/main" id="{F9501C0C-2585-4600-87C6-030687345D9E}"/>
                </a:ext>
              </a:extLst>
            </p:cNvPr>
            <p:cNvCxnSpPr>
              <a:stCxn id="89" idx="0"/>
              <a:endCxn id="94" idx="2"/>
            </p:cNvCxnSpPr>
            <p:nvPr/>
          </p:nvCxnSpPr>
          <p:spPr>
            <a:xfrm flipV="1">
              <a:off x="5466471" y="1620471"/>
              <a:ext cx="479930" cy="178527"/>
            </a:xfrm>
            <a:prstGeom prst="line">
              <a:avLst/>
            </a:prstGeom>
            <a:noFill/>
            <a:ln w="19050" cap="flat" cmpd="sng" algn="ctr">
              <a:solidFill>
                <a:sysClr val="window" lastClr="FFFFFF">
                  <a:lumMod val="50000"/>
                </a:sysClr>
              </a:solidFill>
              <a:prstDash val="solid"/>
              <a:miter lim="800000"/>
            </a:ln>
            <a:effectLst/>
          </p:spPr>
        </p:cxnSp>
        <p:cxnSp>
          <p:nvCxnSpPr>
            <p:cNvPr id="96" name="Straight Connector 95">
              <a:extLst>
                <a:ext uri="{FF2B5EF4-FFF2-40B4-BE49-F238E27FC236}">
                  <a16:creationId xmlns:a16="http://schemas.microsoft.com/office/drawing/2014/main" id="{40871BB0-FB32-4EA3-BB91-B6D61313085B}"/>
                </a:ext>
              </a:extLst>
            </p:cNvPr>
            <p:cNvCxnSpPr>
              <a:stCxn id="90" idx="0"/>
              <a:endCxn id="94" idx="2"/>
            </p:cNvCxnSpPr>
            <p:nvPr/>
          </p:nvCxnSpPr>
          <p:spPr>
            <a:xfrm flipV="1">
              <a:off x="5786432" y="1620471"/>
              <a:ext cx="159969" cy="178527"/>
            </a:xfrm>
            <a:prstGeom prst="line">
              <a:avLst/>
            </a:prstGeom>
            <a:noFill/>
            <a:ln w="19050" cap="flat" cmpd="sng" algn="ctr">
              <a:solidFill>
                <a:sysClr val="window" lastClr="FFFFFF">
                  <a:lumMod val="50000"/>
                </a:sysClr>
              </a:solidFill>
              <a:prstDash val="solid"/>
              <a:miter lim="800000"/>
            </a:ln>
            <a:effectLst/>
          </p:spPr>
        </p:cxnSp>
        <p:cxnSp>
          <p:nvCxnSpPr>
            <p:cNvPr id="97" name="Straight Connector 96">
              <a:extLst>
                <a:ext uri="{FF2B5EF4-FFF2-40B4-BE49-F238E27FC236}">
                  <a16:creationId xmlns:a16="http://schemas.microsoft.com/office/drawing/2014/main" id="{86FE0686-2539-4036-89A0-66F4CE9F5DCB}"/>
                </a:ext>
              </a:extLst>
            </p:cNvPr>
            <p:cNvCxnSpPr>
              <a:stCxn id="91" idx="0"/>
              <a:endCxn id="94" idx="2"/>
            </p:cNvCxnSpPr>
            <p:nvPr/>
          </p:nvCxnSpPr>
          <p:spPr>
            <a:xfrm flipH="1" flipV="1">
              <a:off x="5946400" y="1620471"/>
              <a:ext cx="484977" cy="178527"/>
            </a:xfrm>
            <a:prstGeom prst="line">
              <a:avLst/>
            </a:prstGeom>
            <a:noFill/>
            <a:ln w="19050" cap="flat" cmpd="sng" algn="ctr">
              <a:solidFill>
                <a:sysClr val="window" lastClr="FFFFFF">
                  <a:lumMod val="50000"/>
                </a:sysClr>
              </a:solidFill>
              <a:prstDash val="solid"/>
              <a:miter lim="800000"/>
            </a:ln>
            <a:effectLst/>
          </p:spPr>
        </p:cxnSp>
        <p:cxnSp>
          <p:nvCxnSpPr>
            <p:cNvPr id="98" name="Straight Connector 97">
              <a:extLst>
                <a:ext uri="{FF2B5EF4-FFF2-40B4-BE49-F238E27FC236}">
                  <a16:creationId xmlns:a16="http://schemas.microsoft.com/office/drawing/2014/main" id="{1F12B110-87D9-464D-8341-622F13BCA1F9}"/>
                </a:ext>
              </a:extLst>
            </p:cNvPr>
            <p:cNvCxnSpPr>
              <a:stCxn id="84" idx="2"/>
              <a:endCxn id="94" idx="0"/>
            </p:cNvCxnSpPr>
            <p:nvPr/>
          </p:nvCxnSpPr>
          <p:spPr>
            <a:xfrm>
              <a:off x="5091087" y="1255077"/>
              <a:ext cx="855313" cy="143714"/>
            </a:xfrm>
            <a:prstGeom prst="line">
              <a:avLst/>
            </a:prstGeom>
            <a:noFill/>
            <a:ln w="19050" cap="flat" cmpd="sng" algn="ctr">
              <a:solidFill>
                <a:sysClr val="window" lastClr="FFFFFF">
                  <a:lumMod val="50000"/>
                </a:sysClr>
              </a:solidFill>
              <a:prstDash val="solid"/>
              <a:miter lim="800000"/>
            </a:ln>
            <a:effectLst/>
          </p:spPr>
        </p:cxnSp>
        <p:grpSp>
          <p:nvGrpSpPr>
            <p:cNvPr id="99" name="Group 98">
              <a:extLst>
                <a:ext uri="{FF2B5EF4-FFF2-40B4-BE49-F238E27FC236}">
                  <a16:creationId xmlns:a16="http://schemas.microsoft.com/office/drawing/2014/main" id="{23BCB8D0-B62E-4184-82CD-D7B9E9A4BD3E}"/>
                </a:ext>
              </a:extLst>
            </p:cNvPr>
            <p:cNvGrpSpPr/>
            <p:nvPr/>
          </p:nvGrpSpPr>
          <p:grpSpPr>
            <a:xfrm>
              <a:off x="5040664" y="1486355"/>
              <a:ext cx="159405" cy="57150"/>
              <a:chOff x="6181602" y="2033663"/>
              <a:chExt cx="159405" cy="57150"/>
            </a:xfrm>
          </p:grpSpPr>
          <p:sp>
            <p:nvSpPr>
              <p:cNvPr id="100" name="Oval 99">
                <a:extLst>
                  <a:ext uri="{FF2B5EF4-FFF2-40B4-BE49-F238E27FC236}">
                    <a16:creationId xmlns:a16="http://schemas.microsoft.com/office/drawing/2014/main" id="{5D455E4A-4F10-4ECF-8AF3-32297BCC436A}"/>
                  </a:ext>
                </a:extLst>
              </p:cNvPr>
              <p:cNvSpPr/>
              <p:nvPr/>
            </p:nvSpPr>
            <p:spPr>
              <a:xfrm>
                <a:off x="6181602" y="20336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Oval 100">
                <a:extLst>
                  <a:ext uri="{FF2B5EF4-FFF2-40B4-BE49-F238E27FC236}">
                    <a16:creationId xmlns:a16="http://schemas.microsoft.com/office/drawing/2014/main" id="{8C55B58E-2E37-4608-98E8-75E7C69D4EEF}"/>
                  </a:ext>
                </a:extLst>
              </p:cNvPr>
              <p:cNvSpPr/>
              <p:nvPr/>
            </p:nvSpPr>
            <p:spPr>
              <a:xfrm>
                <a:off x="6283857" y="20336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102" name="Rectangle 101">
            <a:extLst>
              <a:ext uri="{FF2B5EF4-FFF2-40B4-BE49-F238E27FC236}">
                <a16:creationId xmlns:a16="http://schemas.microsoft.com/office/drawing/2014/main" id="{F7AD9B51-E6DE-42CB-9ECC-B452B532E405}"/>
              </a:ext>
            </a:extLst>
          </p:cNvPr>
          <p:cNvSpPr/>
          <p:nvPr/>
        </p:nvSpPr>
        <p:spPr>
          <a:xfrm>
            <a:off x="260977" y="5490513"/>
            <a:ext cx="2919169" cy="573280"/>
          </a:xfrm>
          <a:prstGeom prst="rect">
            <a:avLst/>
          </a:prstGeom>
        </p:spPr>
        <p:txBody>
          <a:bodyPr wrap="square">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Pretrained DNN Model</a:t>
            </a:r>
            <a:b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in TensorFlow, CNTK, etc.</a:t>
            </a:r>
          </a:p>
        </p:txBody>
      </p:sp>
      <p:sp>
        <p:nvSpPr>
          <p:cNvPr id="103" name="Rectangle 102">
            <a:extLst>
              <a:ext uri="{FF2B5EF4-FFF2-40B4-BE49-F238E27FC236}">
                <a16:creationId xmlns:a16="http://schemas.microsoft.com/office/drawing/2014/main" id="{77FB2386-7CC0-4CC7-A72A-9CA7E5045411}"/>
              </a:ext>
            </a:extLst>
          </p:cNvPr>
          <p:cNvSpPr/>
          <p:nvPr/>
        </p:nvSpPr>
        <p:spPr>
          <a:xfrm>
            <a:off x="4489345" y="5484635"/>
            <a:ext cx="2413342" cy="573280"/>
          </a:xfrm>
          <a:prstGeom prst="rect">
            <a:avLst/>
          </a:prstGeom>
        </p:spPr>
        <p:txBody>
          <a:bodyPr wrap="square">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Scalable DNN Hardware Microservice</a:t>
            </a:r>
          </a:p>
        </p:txBody>
      </p:sp>
      <p:cxnSp>
        <p:nvCxnSpPr>
          <p:cNvPr id="104" name="Straight Connector 103">
            <a:extLst>
              <a:ext uri="{FF2B5EF4-FFF2-40B4-BE49-F238E27FC236}">
                <a16:creationId xmlns:a16="http://schemas.microsoft.com/office/drawing/2014/main" id="{8B77A4FC-7F1B-4F6B-8AFD-8ED9CBB646D6}"/>
              </a:ext>
            </a:extLst>
          </p:cNvPr>
          <p:cNvCxnSpPr>
            <a:cxnSpLocks/>
          </p:cNvCxnSpPr>
          <p:nvPr/>
        </p:nvCxnSpPr>
        <p:spPr>
          <a:xfrm flipV="1">
            <a:off x="7619140" y="3605012"/>
            <a:ext cx="835866" cy="1194412"/>
          </a:xfrm>
          <a:prstGeom prst="line">
            <a:avLst/>
          </a:prstGeom>
          <a:noFill/>
          <a:ln w="19050" cap="flat" cmpd="sng" algn="ctr">
            <a:solidFill>
              <a:schemeClr val="bg1">
                <a:lumMod val="75000"/>
              </a:schemeClr>
            </a:solidFill>
            <a:prstDash val="sysDot"/>
            <a:miter lim="800000"/>
          </a:ln>
          <a:effectLst/>
        </p:spPr>
      </p:cxnSp>
      <p:sp>
        <p:nvSpPr>
          <p:cNvPr id="105" name="Rectangle 104">
            <a:extLst>
              <a:ext uri="{FF2B5EF4-FFF2-40B4-BE49-F238E27FC236}">
                <a16:creationId xmlns:a16="http://schemas.microsoft.com/office/drawing/2014/main" id="{CD3CBDB8-CC97-4B4A-B490-563DE78F1B99}"/>
              </a:ext>
            </a:extLst>
          </p:cNvPr>
          <p:cNvSpPr/>
          <p:nvPr/>
        </p:nvSpPr>
        <p:spPr>
          <a:xfrm>
            <a:off x="9400223" y="5431045"/>
            <a:ext cx="1113684" cy="573280"/>
          </a:xfrm>
          <a:prstGeom prst="rect">
            <a:avLst/>
          </a:prstGeom>
        </p:spPr>
        <p:txBody>
          <a:bodyPr wrap="none">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BrainWave</a:t>
            </a:r>
            <a:b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568" b="0" i="0" u="none" strike="noStrike" kern="1200" cap="none" spc="0" normalizeH="0" baseline="0" noProof="0">
                <a:ln>
                  <a:noFill/>
                </a:ln>
                <a:solidFill>
                  <a:prstClr val="black"/>
                </a:solidFill>
                <a:effectLst/>
                <a:uLnTx/>
                <a:uFillTx/>
                <a:latin typeface="Calibri" panose="020F0502020204030204"/>
                <a:ea typeface="+mn-ea"/>
                <a:cs typeface="+mn-cs"/>
              </a:rPr>
              <a:t>Soft DPU</a:t>
            </a:r>
          </a:p>
        </p:txBody>
      </p:sp>
      <p:cxnSp>
        <p:nvCxnSpPr>
          <p:cNvPr id="106" name="Straight Connector 105">
            <a:extLst>
              <a:ext uri="{FF2B5EF4-FFF2-40B4-BE49-F238E27FC236}">
                <a16:creationId xmlns:a16="http://schemas.microsoft.com/office/drawing/2014/main" id="{A168C476-AD68-4035-8E20-D3461740A05F}"/>
              </a:ext>
            </a:extLst>
          </p:cNvPr>
          <p:cNvCxnSpPr>
            <a:cxnSpLocks/>
          </p:cNvCxnSpPr>
          <p:nvPr/>
        </p:nvCxnSpPr>
        <p:spPr>
          <a:xfrm>
            <a:off x="7619140" y="5139200"/>
            <a:ext cx="835866" cy="64588"/>
          </a:xfrm>
          <a:prstGeom prst="line">
            <a:avLst/>
          </a:prstGeom>
          <a:noFill/>
          <a:ln w="19050" cap="flat" cmpd="sng" algn="ctr">
            <a:solidFill>
              <a:schemeClr val="bg1">
                <a:lumMod val="75000"/>
              </a:schemeClr>
            </a:solidFill>
            <a:prstDash val="sysDot"/>
            <a:miter lim="800000"/>
          </a:ln>
          <a:effectLst/>
        </p:spPr>
      </p:cxnSp>
      <p:sp>
        <p:nvSpPr>
          <p:cNvPr id="107" name="Rounded Rectangle 148">
            <a:extLst>
              <a:ext uri="{FF2B5EF4-FFF2-40B4-BE49-F238E27FC236}">
                <a16:creationId xmlns:a16="http://schemas.microsoft.com/office/drawing/2014/main" id="{F1148B3D-C4DC-4F02-B341-C7001D6E0D8A}"/>
              </a:ext>
            </a:extLst>
          </p:cNvPr>
          <p:cNvSpPr/>
          <p:nvPr/>
        </p:nvSpPr>
        <p:spPr>
          <a:xfrm>
            <a:off x="8455006" y="3605013"/>
            <a:ext cx="3004094" cy="1611756"/>
          </a:xfrm>
          <a:prstGeom prst="roundRect">
            <a:avLst>
              <a:gd name="adj" fmla="val 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grpSp>
        <p:nvGrpSpPr>
          <p:cNvPr id="108" name="Group 107">
            <a:extLst>
              <a:ext uri="{FF2B5EF4-FFF2-40B4-BE49-F238E27FC236}">
                <a16:creationId xmlns:a16="http://schemas.microsoft.com/office/drawing/2014/main" id="{374FB1F9-1186-496F-868E-D0AFA0BB81B7}"/>
              </a:ext>
            </a:extLst>
          </p:cNvPr>
          <p:cNvGrpSpPr/>
          <p:nvPr/>
        </p:nvGrpSpPr>
        <p:grpSpPr>
          <a:xfrm>
            <a:off x="8563291" y="4000557"/>
            <a:ext cx="390049" cy="782514"/>
            <a:chOff x="4359438" y="3384549"/>
            <a:chExt cx="488467" cy="533400"/>
          </a:xfrm>
        </p:grpSpPr>
        <p:cxnSp>
          <p:nvCxnSpPr>
            <p:cNvPr id="109" name="Straight Connector 108">
              <a:extLst>
                <a:ext uri="{FF2B5EF4-FFF2-40B4-BE49-F238E27FC236}">
                  <a16:creationId xmlns:a16="http://schemas.microsoft.com/office/drawing/2014/main" id="{C8DAB484-7470-4CE3-9CD8-5BEBB1165C4F}"/>
                </a:ext>
              </a:extLst>
            </p:cNvPr>
            <p:cNvCxnSpPr/>
            <p:nvPr/>
          </p:nvCxnSpPr>
          <p:spPr>
            <a:xfrm rot="5400000">
              <a:off x="4425629" y="3650455"/>
              <a:ext cx="533400" cy="1588"/>
            </a:xfrm>
            <a:prstGeom prst="line">
              <a:avLst/>
            </a:prstGeom>
            <a:noFill/>
            <a:ln w="19050" cap="flat" cmpd="sng" algn="ctr">
              <a:solidFill>
                <a:schemeClr val="tx1"/>
              </a:solidFill>
              <a:prstDash val="solid"/>
              <a:miter lim="800000"/>
            </a:ln>
            <a:effectLst/>
          </p:spPr>
        </p:cxnSp>
        <p:cxnSp>
          <p:nvCxnSpPr>
            <p:cNvPr id="110" name="Straight Connector 109">
              <a:extLst>
                <a:ext uri="{FF2B5EF4-FFF2-40B4-BE49-F238E27FC236}">
                  <a16:creationId xmlns:a16="http://schemas.microsoft.com/office/drawing/2014/main" id="{06F2ECF1-057D-4464-B18F-21E23224D65A}"/>
                </a:ext>
              </a:extLst>
            </p:cNvPr>
            <p:cNvCxnSpPr/>
            <p:nvPr/>
          </p:nvCxnSpPr>
          <p:spPr>
            <a:xfrm rot="5400000">
              <a:off x="4276405" y="3650455"/>
              <a:ext cx="533400" cy="1588"/>
            </a:xfrm>
            <a:prstGeom prst="line">
              <a:avLst/>
            </a:prstGeom>
            <a:noFill/>
            <a:ln w="19050" cap="flat" cmpd="sng" algn="ctr">
              <a:solidFill>
                <a:schemeClr val="tx1"/>
              </a:solidFill>
              <a:prstDash val="solid"/>
              <a:miter lim="800000"/>
            </a:ln>
            <a:effectLst/>
          </p:spPr>
        </p:cxnSp>
        <p:cxnSp>
          <p:nvCxnSpPr>
            <p:cNvPr id="111" name="Straight Connector 110">
              <a:extLst>
                <a:ext uri="{FF2B5EF4-FFF2-40B4-BE49-F238E27FC236}">
                  <a16:creationId xmlns:a16="http://schemas.microsoft.com/office/drawing/2014/main" id="{0E84E0BD-D3C7-4EB1-84A1-D22B27831CBE}"/>
                </a:ext>
              </a:extLst>
            </p:cNvPr>
            <p:cNvCxnSpPr/>
            <p:nvPr/>
          </p:nvCxnSpPr>
          <p:spPr>
            <a:xfrm flipH="1">
              <a:off x="4359438" y="3384549"/>
              <a:ext cx="487673" cy="0"/>
            </a:xfrm>
            <a:prstGeom prst="line">
              <a:avLst/>
            </a:prstGeom>
            <a:noFill/>
            <a:ln w="19050" cap="flat" cmpd="sng" algn="ctr">
              <a:solidFill>
                <a:schemeClr val="tx1"/>
              </a:solidFill>
              <a:prstDash val="solid"/>
              <a:miter lim="800000"/>
            </a:ln>
            <a:effectLst/>
          </p:spPr>
        </p:cxnSp>
        <p:cxnSp>
          <p:nvCxnSpPr>
            <p:cNvPr id="112" name="Straight Connector 111">
              <a:extLst>
                <a:ext uri="{FF2B5EF4-FFF2-40B4-BE49-F238E27FC236}">
                  <a16:creationId xmlns:a16="http://schemas.microsoft.com/office/drawing/2014/main" id="{CEB3AF8F-57D5-445F-AEAA-B5AD40673658}"/>
                </a:ext>
              </a:extLst>
            </p:cNvPr>
            <p:cNvCxnSpPr/>
            <p:nvPr/>
          </p:nvCxnSpPr>
          <p:spPr>
            <a:xfrm rot="5400000">
              <a:off x="4580411" y="3650455"/>
              <a:ext cx="533400" cy="1588"/>
            </a:xfrm>
            <a:prstGeom prst="line">
              <a:avLst/>
            </a:prstGeom>
            <a:noFill/>
            <a:ln w="19050" cap="flat" cmpd="sng" algn="ctr">
              <a:solidFill>
                <a:schemeClr val="tx1"/>
              </a:solidFill>
              <a:prstDash val="solid"/>
              <a:miter lim="800000"/>
            </a:ln>
            <a:effectLst/>
          </p:spPr>
        </p:cxnSp>
        <p:cxnSp>
          <p:nvCxnSpPr>
            <p:cNvPr id="113" name="Straight Connector 112">
              <a:extLst>
                <a:ext uri="{FF2B5EF4-FFF2-40B4-BE49-F238E27FC236}">
                  <a16:creationId xmlns:a16="http://schemas.microsoft.com/office/drawing/2014/main" id="{51213AED-68C2-47D6-98A4-0EE92413799A}"/>
                </a:ext>
              </a:extLst>
            </p:cNvPr>
            <p:cNvCxnSpPr/>
            <p:nvPr/>
          </p:nvCxnSpPr>
          <p:spPr>
            <a:xfrm flipH="1">
              <a:off x="4359438" y="3913186"/>
              <a:ext cx="487673" cy="0"/>
            </a:xfrm>
            <a:prstGeom prst="line">
              <a:avLst/>
            </a:prstGeom>
            <a:noFill/>
            <a:ln w="19050" cap="flat" cmpd="sng" algn="ctr">
              <a:solidFill>
                <a:schemeClr val="tx1"/>
              </a:solidFill>
              <a:prstDash val="solid"/>
              <a:miter lim="800000"/>
            </a:ln>
            <a:effectLst/>
          </p:spPr>
        </p:cxnSp>
      </p:grpSp>
      <p:grpSp>
        <p:nvGrpSpPr>
          <p:cNvPr id="114" name="Group 113">
            <a:extLst>
              <a:ext uri="{FF2B5EF4-FFF2-40B4-BE49-F238E27FC236}">
                <a16:creationId xmlns:a16="http://schemas.microsoft.com/office/drawing/2014/main" id="{28FD8913-0586-490F-969E-DE2247F179ED}"/>
              </a:ext>
            </a:extLst>
          </p:cNvPr>
          <p:cNvGrpSpPr/>
          <p:nvPr/>
        </p:nvGrpSpPr>
        <p:grpSpPr>
          <a:xfrm>
            <a:off x="10886166" y="4015672"/>
            <a:ext cx="390049" cy="782514"/>
            <a:chOff x="4359438" y="3384549"/>
            <a:chExt cx="488467" cy="533400"/>
          </a:xfrm>
        </p:grpSpPr>
        <p:cxnSp>
          <p:nvCxnSpPr>
            <p:cNvPr id="115" name="Straight Connector 114">
              <a:extLst>
                <a:ext uri="{FF2B5EF4-FFF2-40B4-BE49-F238E27FC236}">
                  <a16:creationId xmlns:a16="http://schemas.microsoft.com/office/drawing/2014/main" id="{CC6EE7DD-4813-41D2-89E6-2C4F1E2D69F1}"/>
                </a:ext>
              </a:extLst>
            </p:cNvPr>
            <p:cNvCxnSpPr/>
            <p:nvPr/>
          </p:nvCxnSpPr>
          <p:spPr>
            <a:xfrm rot="5400000">
              <a:off x="4425629" y="3650455"/>
              <a:ext cx="533400" cy="1588"/>
            </a:xfrm>
            <a:prstGeom prst="line">
              <a:avLst/>
            </a:prstGeom>
            <a:noFill/>
            <a:ln w="19050" cap="flat" cmpd="sng" algn="ctr">
              <a:solidFill>
                <a:schemeClr val="tx1"/>
              </a:solidFill>
              <a:prstDash val="solid"/>
              <a:miter lim="800000"/>
            </a:ln>
            <a:effectLst/>
          </p:spPr>
        </p:cxnSp>
        <p:cxnSp>
          <p:nvCxnSpPr>
            <p:cNvPr id="116" name="Straight Connector 115">
              <a:extLst>
                <a:ext uri="{FF2B5EF4-FFF2-40B4-BE49-F238E27FC236}">
                  <a16:creationId xmlns:a16="http://schemas.microsoft.com/office/drawing/2014/main" id="{EC27CED8-BB96-48E1-8F68-0B209F9DDD71}"/>
                </a:ext>
              </a:extLst>
            </p:cNvPr>
            <p:cNvCxnSpPr/>
            <p:nvPr/>
          </p:nvCxnSpPr>
          <p:spPr>
            <a:xfrm rot="5400000">
              <a:off x="4276405" y="3650455"/>
              <a:ext cx="533400" cy="1588"/>
            </a:xfrm>
            <a:prstGeom prst="line">
              <a:avLst/>
            </a:prstGeom>
            <a:noFill/>
            <a:ln w="19050" cap="flat" cmpd="sng" algn="ctr">
              <a:solidFill>
                <a:schemeClr val="tx1"/>
              </a:solidFill>
              <a:prstDash val="solid"/>
              <a:miter lim="800000"/>
            </a:ln>
            <a:effectLst/>
          </p:spPr>
        </p:cxnSp>
        <p:cxnSp>
          <p:nvCxnSpPr>
            <p:cNvPr id="117" name="Straight Connector 116">
              <a:extLst>
                <a:ext uri="{FF2B5EF4-FFF2-40B4-BE49-F238E27FC236}">
                  <a16:creationId xmlns:a16="http://schemas.microsoft.com/office/drawing/2014/main" id="{1FB54640-D585-48CA-9C78-5E8BFF463282}"/>
                </a:ext>
              </a:extLst>
            </p:cNvPr>
            <p:cNvCxnSpPr/>
            <p:nvPr/>
          </p:nvCxnSpPr>
          <p:spPr>
            <a:xfrm flipH="1">
              <a:off x="4359438" y="3384549"/>
              <a:ext cx="487673" cy="0"/>
            </a:xfrm>
            <a:prstGeom prst="line">
              <a:avLst/>
            </a:prstGeom>
            <a:noFill/>
            <a:ln w="19050" cap="flat" cmpd="sng" algn="ctr">
              <a:solidFill>
                <a:schemeClr val="tx1"/>
              </a:solidFill>
              <a:prstDash val="solid"/>
              <a:miter lim="800000"/>
            </a:ln>
            <a:effectLst/>
          </p:spPr>
        </p:cxnSp>
        <p:cxnSp>
          <p:nvCxnSpPr>
            <p:cNvPr id="118" name="Straight Connector 117">
              <a:extLst>
                <a:ext uri="{FF2B5EF4-FFF2-40B4-BE49-F238E27FC236}">
                  <a16:creationId xmlns:a16="http://schemas.microsoft.com/office/drawing/2014/main" id="{5C07BA4E-016A-4782-A704-1D8D2AF1357D}"/>
                </a:ext>
              </a:extLst>
            </p:cNvPr>
            <p:cNvCxnSpPr/>
            <p:nvPr/>
          </p:nvCxnSpPr>
          <p:spPr>
            <a:xfrm rot="5400000">
              <a:off x="4580411" y="3650455"/>
              <a:ext cx="533400" cy="1588"/>
            </a:xfrm>
            <a:prstGeom prst="line">
              <a:avLst/>
            </a:prstGeom>
            <a:noFill/>
            <a:ln w="19050" cap="flat" cmpd="sng" algn="ctr">
              <a:solidFill>
                <a:schemeClr val="tx1"/>
              </a:solidFill>
              <a:prstDash val="solid"/>
              <a:miter lim="800000"/>
            </a:ln>
            <a:effectLst/>
          </p:spPr>
        </p:cxnSp>
        <p:cxnSp>
          <p:nvCxnSpPr>
            <p:cNvPr id="119" name="Straight Connector 118">
              <a:extLst>
                <a:ext uri="{FF2B5EF4-FFF2-40B4-BE49-F238E27FC236}">
                  <a16:creationId xmlns:a16="http://schemas.microsoft.com/office/drawing/2014/main" id="{3741F9E8-44E2-4413-9222-653DD494ABB6}"/>
                </a:ext>
              </a:extLst>
            </p:cNvPr>
            <p:cNvCxnSpPr/>
            <p:nvPr/>
          </p:nvCxnSpPr>
          <p:spPr>
            <a:xfrm flipH="1">
              <a:off x="4359438" y="3913186"/>
              <a:ext cx="487673" cy="0"/>
            </a:xfrm>
            <a:prstGeom prst="line">
              <a:avLst/>
            </a:prstGeom>
            <a:noFill/>
            <a:ln w="19050" cap="flat" cmpd="sng" algn="ctr">
              <a:solidFill>
                <a:schemeClr val="tx1"/>
              </a:solidFill>
              <a:prstDash val="solid"/>
              <a:miter lim="800000"/>
            </a:ln>
            <a:effectLst/>
          </p:spPr>
        </p:cxnSp>
      </p:grpSp>
      <p:sp>
        <p:nvSpPr>
          <p:cNvPr id="120" name="Rounded Rectangle 161">
            <a:extLst>
              <a:ext uri="{FF2B5EF4-FFF2-40B4-BE49-F238E27FC236}">
                <a16:creationId xmlns:a16="http://schemas.microsoft.com/office/drawing/2014/main" id="{2A64C27D-BE63-43E0-902C-48F04CB24D41}"/>
              </a:ext>
            </a:extLst>
          </p:cNvPr>
          <p:cNvSpPr/>
          <p:nvPr/>
        </p:nvSpPr>
        <p:spPr>
          <a:xfrm>
            <a:off x="9196999" y="3708751"/>
            <a:ext cx="1467943" cy="567001"/>
          </a:xfrm>
          <a:prstGeom prst="roundRect">
            <a:avLst>
              <a:gd name="adj" fmla="val 0"/>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Instr</a:t>
            </a: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Decoder &amp; Control</a:t>
            </a:r>
          </a:p>
        </p:txBody>
      </p:sp>
      <p:sp>
        <p:nvSpPr>
          <p:cNvPr id="121" name="Rounded Rectangle 162">
            <a:extLst>
              <a:ext uri="{FF2B5EF4-FFF2-40B4-BE49-F238E27FC236}">
                <a16:creationId xmlns:a16="http://schemas.microsoft.com/office/drawing/2014/main" id="{123C0D72-B53B-4A7A-9A18-69BF9BBFA71D}"/>
              </a:ext>
            </a:extLst>
          </p:cNvPr>
          <p:cNvSpPr/>
          <p:nvPr/>
        </p:nvSpPr>
        <p:spPr>
          <a:xfrm>
            <a:off x="9196999" y="4397892"/>
            <a:ext cx="1467943" cy="60685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Neural FU</a:t>
            </a:r>
          </a:p>
        </p:txBody>
      </p:sp>
      <p:cxnSp>
        <p:nvCxnSpPr>
          <p:cNvPr id="122" name="Straight Connector 121">
            <a:extLst>
              <a:ext uri="{FF2B5EF4-FFF2-40B4-BE49-F238E27FC236}">
                <a16:creationId xmlns:a16="http://schemas.microsoft.com/office/drawing/2014/main" id="{89548164-6C6C-474A-8E4F-5FFDC6C94717}"/>
              </a:ext>
            </a:extLst>
          </p:cNvPr>
          <p:cNvCxnSpPr/>
          <p:nvPr/>
        </p:nvCxnSpPr>
        <p:spPr>
          <a:xfrm flipV="1">
            <a:off x="8952074" y="4015674"/>
            <a:ext cx="244924" cy="378719"/>
          </a:xfrm>
          <a:prstGeom prst="line">
            <a:avLst/>
          </a:prstGeom>
          <a:noFill/>
          <a:ln w="19050" cap="flat" cmpd="sng" algn="ctr">
            <a:solidFill>
              <a:sysClr val="window" lastClr="FFFFFF">
                <a:lumMod val="50000"/>
              </a:sysClr>
            </a:solidFill>
            <a:prstDash val="solid"/>
            <a:miter lim="800000"/>
          </a:ln>
          <a:effectLst/>
        </p:spPr>
      </p:cxnSp>
      <p:cxnSp>
        <p:nvCxnSpPr>
          <p:cNvPr id="123" name="Straight Connector 122">
            <a:extLst>
              <a:ext uri="{FF2B5EF4-FFF2-40B4-BE49-F238E27FC236}">
                <a16:creationId xmlns:a16="http://schemas.microsoft.com/office/drawing/2014/main" id="{516C390F-2D8E-4300-84F7-E91017357877}"/>
              </a:ext>
            </a:extLst>
          </p:cNvPr>
          <p:cNvCxnSpPr>
            <a:endCxn id="121" idx="1"/>
          </p:cNvCxnSpPr>
          <p:nvPr/>
        </p:nvCxnSpPr>
        <p:spPr>
          <a:xfrm>
            <a:off x="8952076" y="4394395"/>
            <a:ext cx="244924" cy="306923"/>
          </a:xfrm>
          <a:prstGeom prst="line">
            <a:avLst/>
          </a:prstGeom>
          <a:noFill/>
          <a:ln w="19050" cap="flat" cmpd="sng" algn="ctr">
            <a:solidFill>
              <a:sysClr val="window" lastClr="FFFFFF">
                <a:lumMod val="50000"/>
              </a:sysClr>
            </a:solidFill>
            <a:prstDash val="solid"/>
            <a:miter lim="800000"/>
          </a:ln>
          <a:effectLst/>
        </p:spPr>
      </p:cxnSp>
      <p:cxnSp>
        <p:nvCxnSpPr>
          <p:cNvPr id="124" name="Straight Connector 123">
            <a:extLst>
              <a:ext uri="{FF2B5EF4-FFF2-40B4-BE49-F238E27FC236}">
                <a16:creationId xmlns:a16="http://schemas.microsoft.com/office/drawing/2014/main" id="{7849E088-E85B-4371-9A33-A259B66937B1}"/>
              </a:ext>
            </a:extLst>
          </p:cNvPr>
          <p:cNvCxnSpPr>
            <a:stCxn id="120" idx="3"/>
          </p:cNvCxnSpPr>
          <p:nvPr/>
        </p:nvCxnSpPr>
        <p:spPr>
          <a:xfrm>
            <a:off x="10664942" y="3992252"/>
            <a:ext cx="367264" cy="380135"/>
          </a:xfrm>
          <a:prstGeom prst="line">
            <a:avLst/>
          </a:prstGeom>
          <a:noFill/>
          <a:ln w="19050" cap="flat" cmpd="sng" algn="ctr">
            <a:solidFill>
              <a:sysClr val="window" lastClr="FFFFFF">
                <a:lumMod val="50000"/>
              </a:sysClr>
            </a:solidFill>
            <a:prstDash val="solid"/>
            <a:miter lim="800000"/>
          </a:ln>
          <a:effectLst/>
        </p:spPr>
      </p:cxnSp>
      <p:cxnSp>
        <p:nvCxnSpPr>
          <p:cNvPr id="125" name="Straight Connector 124">
            <a:extLst>
              <a:ext uri="{FF2B5EF4-FFF2-40B4-BE49-F238E27FC236}">
                <a16:creationId xmlns:a16="http://schemas.microsoft.com/office/drawing/2014/main" id="{7E26674D-B7B2-4A69-93B1-0B451B9EE366}"/>
              </a:ext>
            </a:extLst>
          </p:cNvPr>
          <p:cNvCxnSpPr>
            <a:stCxn id="121" idx="3"/>
          </p:cNvCxnSpPr>
          <p:nvPr/>
        </p:nvCxnSpPr>
        <p:spPr>
          <a:xfrm flipV="1">
            <a:off x="10664942" y="4365638"/>
            <a:ext cx="367267" cy="335679"/>
          </a:xfrm>
          <a:prstGeom prst="line">
            <a:avLst/>
          </a:prstGeom>
          <a:noFill/>
          <a:ln w="19050" cap="flat" cmpd="sng" algn="ctr">
            <a:solidFill>
              <a:sysClr val="window" lastClr="FFFFFF">
                <a:lumMod val="50000"/>
              </a:sysClr>
            </a:solidFill>
            <a:prstDash val="solid"/>
            <a:miter lim="800000"/>
          </a:ln>
          <a:effectLst/>
        </p:spPr>
      </p:cxnSp>
      <p:sp>
        <p:nvSpPr>
          <p:cNvPr id="126" name="Content Placeholder 3">
            <a:extLst>
              <a:ext uri="{FF2B5EF4-FFF2-40B4-BE49-F238E27FC236}">
                <a16:creationId xmlns:a16="http://schemas.microsoft.com/office/drawing/2014/main" id="{8C7BF269-1F60-411C-9B9A-0D4C250AC6AD}"/>
              </a:ext>
            </a:extLst>
          </p:cNvPr>
          <p:cNvSpPr txBox="1">
            <a:spLocks/>
          </p:cNvSpPr>
          <p:nvPr/>
        </p:nvSpPr>
        <p:spPr>
          <a:xfrm>
            <a:off x="588263" y="1462584"/>
            <a:ext cx="11550917" cy="2099647"/>
          </a:xfrm>
          <a:prstGeom prst="rect">
            <a:avLst/>
          </a:prstGeom>
        </p:spPr>
        <p:txBody>
          <a:bodyPr vert="horz" wrap="square" lIns="0" tIns="89642" rIns="143428" bIns="89642"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 Scalable FPGA-Powered DNN Serving Platform</a:t>
            </a:r>
          </a:p>
          <a:p>
            <a:pPr marL="0" marR="0" lvl="1" indent="0" algn="l" defTabSz="932742" rtl="0" eaLnBrk="1" fontAlgn="auto" latinLnBrk="0" hangingPunct="1">
              <a:lnSpc>
                <a:spcPct val="110000"/>
              </a:lnSpc>
              <a:spcBef>
                <a:spcPts val="6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A5A5A5"/>
                </a:solidFill>
                <a:effectLst/>
                <a:uLnTx/>
                <a:uFillTx/>
                <a:latin typeface="Calibri Light" panose="020F0302020204030204"/>
                <a:ea typeface="+mn-ea"/>
                <a:cs typeface="Segoe UI Semibold" panose="020B0702040204020203" pitchFamily="34" charset="0"/>
                <a:sym typeface="Wingdings" panose="05000000000000000000" pitchFamily="2" charset="2"/>
              </a:rPr>
              <a:t>Fast:</a:t>
            </a:r>
            <a:r>
              <a:rPr kumimoji="0" lang="en-US" sz="1600" b="0" i="0" u="none" strike="noStrike" kern="1200" cap="none" spc="0" normalizeH="0" baseline="0" noProof="0">
                <a:ln>
                  <a:noFill/>
                </a:ln>
                <a:solidFill>
                  <a:srgbClr val="A5A5A5"/>
                </a:solidFill>
                <a:effectLst/>
                <a:uLnTx/>
                <a:uFillTx/>
                <a:latin typeface="Calibri Light" panose="020F0302020204030204"/>
                <a:ea typeface="+mn-ea"/>
                <a:cs typeface="Segoe UI Semibold" panose="020B0702040204020203" pitchFamily="34" charset="0"/>
                <a:sym typeface="Wingdings" panose="05000000000000000000" pitchFamily="2" charset="2"/>
              </a:rPr>
              <a:t> </a:t>
            </a: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Calibri" panose="020F0502020204030204"/>
                <a:ea typeface="+mn-ea"/>
                <a:cs typeface="Segoe UI Semibold" panose="020B0702040204020203" pitchFamily="34" charset="0"/>
                <a:sym typeface="Wingdings" panose="05000000000000000000" pitchFamily="2" charset="2"/>
              </a:rPr>
              <a:t>Ultra-low latency, high-throughput serving of DNN models at low batch sizes</a:t>
            </a:r>
          </a:p>
          <a:p>
            <a:pPr marL="0" marR="0" lvl="1" indent="0" algn="l" defTabSz="932742" rtl="0" eaLnBrk="1" fontAlgn="auto" latinLnBrk="0" hangingPunct="1">
              <a:lnSpc>
                <a:spcPct val="110000"/>
              </a:lnSpc>
              <a:spcBef>
                <a:spcPts val="6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A5A5A5"/>
                </a:solidFill>
                <a:effectLst/>
                <a:uLnTx/>
                <a:uFillTx/>
                <a:latin typeface="Calibri Light" panose="020F0302020204030204"/>
                <a:ea typeface="+mn-ea"/>
                <a:cs typeface="Segoe UI Semibold" panose="020B0702040204020203" pitchFamily="34" charset="0"/>
              </a:rPr>
              <a:t>Flexible</a:t>
            </a: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Calibri" panose="020F0502020204030204"/>
                <a:ea typeface="+mn-ea"/>
                <a:cs typeface="Segoe UI Semibold" panose="020B0702040204020203" pitchFamily="34" charset="0"/>
              </a:rPr>
              <a:t>: Future proof, adaptable to fast-moving AI space and evolving model types</a:t>
            </a:r>
          </a:p>
          <a:p>
            <a:pPr marL="0" marR="0" lvl="1" indent="0" algn="l" defTabSz="932742" rtl="0" eaLnBrk="1" fontAlgn="auto" latinLnBrk="0" hangingPunct="1">
              <a:lnSpc>
                <a:spcPct val="110000"/>
              </a:lnSpc>
              <a:spcBef>
                <a:spcPts val="6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A5A5A5"/>
                </a:solidFill>
                <a:effectLst/>
                <a:uLnTx/>
                <a:uFillTx/>
                <a:latin typeface="Calibri Light" panose="020F0302020204030204"/>
                <a:ea typeface="+mn-ea"/>
                <a:cs typeface="Segoe UI Semibold" panose="020B0702040204020203" pitchFamily="34" charset="0"/>
              </a:rPr>
              <a:t>Friendly</a:t>
            </a:r>
            <a:r>
              <a:rPr kumimoji="0" lang="en-US" sz="1600" b="0" i="0" u="none" strike="noStrike" kern="1200" cap="none" spc="0" normalizeH="0" baseline="0" noProof="0">
                <a:ln>
                  <a:noFill/>
                </a:ln>
                <a:solidFill>
                  <a:srgbClr val="A5A5A5"/>
                </a:solidFill>
                <a:effectLst/>
                <a:uLnTx/>
                <a:uFillTx/>
                <a:latin typeface="Calibri Light" panose="020F0302020204030204"/>
                <a:ea typeface="+mn-ea"/>
                <a:cs typeface="Segoe UI Semibold" panose="020B0702040204020203" pitchFamily="34" charset="0"/>
              </a:rPr>
              <a:t>: </a:t>
            </a: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Calibri" panose="020F0502020204030204"/>
                <a:ea typeface="+mn-ea"/>
                <a:cs typeface="Segoe UI Semibold" panose="020B0702040204020203" pitchFamily="34" charset="0"/>
              </a:rPr>
              <a:t>Turnkey deployment of TensorFlow/CNTK/Caffe/etc</a:t>
            </a: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a:ea typeface="+mn-ea"/>
                <a:cs typeface="+mn-cs"/>
              </a:rPr>
              <a:t>.</a:t>
            </a:r>
          </a:p>
        </p:txBody>
      </p:sp>
      <p:sp>
        <p:nvSpPr>
          <p:cNvPr id="22" name="Rectangle 21">
            <a:extLst>
              <a:ext uri="{FF2B5EF4-FFF2-40B4-BE49-F238E27FC236}">
                <a16:creationId xmlns:a16="http://schemas.microsoft.com/office/drawing/2014/main" id="{5359ECA4-BDF2-4A3C-B157-2BCBE684D895}"/>
              </a:ext>
            </a:extLst>
          </p:cNvPr>
          <p:cNvSpPr/>
          <p:nvPr/>
        </p:nvSpPr>
        <p:spPr>
          <a:xfrm>
            <a:off x="6088774" y="3720987"/>
            <a:ext cx="1777985" cy="3017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Calibri" panose="020F0502020204030204"/>
                <a:ea typeface="+mn-ea"/>
                <a:cs typeface="+mn-cs"/>
              </a:rPr>
              <a:t>Network switches</a:t>
            </a:r>
          </a:p>
        </p:txBody>
      </p:sp>
      <p:sp>
        <p:nvSpPr>
          <p:cNvPr id="127" name="Rectangle 126">
            <a:extLst>
              <a:ext uri="{FF2B5EF4-FFF2-40B4-BE49-F238E27FC236}">
                <a16:creationId xmlns:a16="http://schemas.microsoft.com/office/drawing/2014/main" id="{748170A1-2A43-423A-AC61-70414D77EFB2}"/>
              </a:ext>
            </a:extLst>
          </p:cNvPr>
          <p:cNvSpPr/>
          <p:nvPr/>
        </p:nvSpPr>
        <p:spPr>
          <a:xfrm>
            <a:off x="5272597" y="4525790"/>
            <a:ext cx="675176" cy="30172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Calibri" panose="020F0502020204030204"/>
                <a:ea typeface="+mn-ea"/>
                <a:cs typeface="+mn-cs"/>
              </a:rPr>
              <a:t>FPGAs</a:t>
            </a:r>
          </a:p>
        </p:txBody>
      </p:sp>
    </p:spTree>
    <p:extLst>
      <p:ext uri="{BB962C8B-B14F-4D97-AF65-F5344CB8AC3E}">
        <p14:creationId xmlns:p14="http://schemas.microsoft.com/office/powerpoint/2010/main" val="40156619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xmlns:a16="http://schemas.microsoft.com/office/drawing/2014/main">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A0598-7984-4725-B5CB-CFBA155A4146}"/>
              </a:ext>
            </a:extLst>
          </p:cNvPr>
          <p:cNvSpPr>
            <a:spLocks noGrp="1"/>
          </p:cNvSpPr>
          <p:nvPr>
            <p:ph type="title"/>
          </p:nvPr>
        </p:nvSpPr>
        <p:spPr>
          <a:xfrm>
            <a:off x="5815264" y="1609895"/>
            <a:ext cx="5826762" cy="3508653"/>
          </a:xfrm>
        </p:spPr>
        <p:txBody>
          <a:bodyPr/>
          <a:lstStyle/>
          <a:p>
            <a:r>
              <a:rPr lang="en-US" sz="4800">
                <a:solidFill>
                  <a:schemeClr val="tx1"/>
                </a:solidFill>
              </a:rPr>
              <a:t>Model Management</a:t>
            </a:r>
            <a:br>
              <a:rPr lang="en-US" sz="4800"/>
            </a:br>
            <a:br>
              <a:rPr lang="en-US" sz="4800"/>
            </a:br>
            <a:r>
              <a:rPr lang="en-US" sz="4800">
                <a:solidFill>
                  <a:schemeClr val="tx1"/>
                </a:solidFill>
              </a:rPr>
              <a:t>Hardware Acceleration</a:t>
            </a:r>
            <a:br>
              <a:rPr lang="en-US" sz="4800"/>
            </a:br>
            <a:br>
              <a:rPr lang="en-US" sz="4800"/>
            </a:br>
            <a:r>
              <a:rPr lang="en-US" sz="4800" b="1">
                <a:solidFill>
                  <a:srgbClr val="FFFF00"/>
                </a:solidFill>
              </a:rPr>
              <a:t>Edge Integration</a:t>
            </a:r>
          </a:p>
        </p:txBody>
      </p:sp>
      <p:grpSp>
        <p:nvGrpSpPr>
          <p:cNvPr id="2" name="Group 1">
            <a:extLst>
              <a:ext uri="{FF2B5EF4-FFF2-40B4-BE49-F238E27FC236}">
                <a16:creationId xmlns:a16="http://schemas.microsoft.com/office/drawing/2014/main" id="{D35941DD-41DE-45C7-AB0C-4006777D2F1A}"/>
              </a:ext>
            </a:extLst>
          </p:cNvPr>
          <p:cNvGrpSpPr/>
          <p:nvPr/>
        </p:nvGrpSpPr>
        <p:grpSpPr>
          <a:xfrm>
            <a:off x="1900991" y="1769756"/>
            <a:ext cx="2318084" cy="3188930"/>
            <a:chOff x="1900991" y="1769756"/>
            <a:chExt cx="2318084" cy="3188930"/>
          </a:xfrm>
        </p:grpSpPr>
        <p:sp>
          <p:nvSpPr>
            <p:cNvPr id="5" name="TextBox 4">
              <a:extLst>
                <a:ext uri="{FF2B5EF4-FFF2-40B4-BE49-F238E27FC236}">
                  <a16:creationId xmlns:a16="http://schemas.microsoft.com/office/drawing/2014/main" id="{722CA9D2-7F27-4E83-9A27-72EFEFC57935}"/>
                </a:ext>
              </a:extLst>
            </p:cNvPr>
            <p:cNvSpPr txBox="1"/>
            <p:nvPr/>
          </p:nvSpPr>
          <p:spPr>
            <a:xfrm>
              <a:off x="1900991" y="1769756"/>
              <a:ext cx="2318084" cy="22067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AI</a:t>
              </a:r>
            </a:p>
          </p:txBody>
        </p:sp>
        <p:sp>
          <p:nvSpPr>
            <p:cNvPr id="6" name="TextBox 5">
              <a:extLst>
                <a:ext uri="{FF2B5EF4-FFF2-40B4-BE49-F238E27FC236}">
                  <a16:creationId xmlns:a16="http://schemas.microsoft.com/office/drawing/2014/main" id="{DEDE537B-C96F-44E8-A5CF-EADB456FAB0E}"/>
                </a:ext>
              </a:extLst>
            </p:cNvPr>
            <p:cNvSpPr txBox="1"/>
            <p:nvPr/>
          </p:nvSpPr>
          <p:spPr>
            <a:xfrm>
              <a:off x="2071461" y="3589080"/>
              <a:ext cx="1977144" cy="1369606"/>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Cloud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Edge</a:t>
              </a:r>
            </a:p>
          </p:txBody>
        </p:sp>
      </p:grpSp>
    </p:spTree>
    <p:extLst>
      <p:ext uri="{BB962C8B-B14F-4D97-AF65-F5344CB8AC3E}">
        <p14:creationId xmlns:p14="http://schemas.microsoft.com/office/powerpoint/2010/main" val="7528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 name="Freeform 20"/>
          <p:cNvSpPr/>
          <p:nvPr/>
        </p:nvSpPr>
        <p:spPr bwMode="auto">
          <a:xfrm rot="10800000">
            <a:off x="1"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a:ln>
                <a:noFill/>
              </a:ln>
              <a:solidFill>
                <a:srgbClr val="5C2D91"/>
              </a:solidFill>
              <a:effectLst/>
              <a:uLnTx/>
              <a:uFillTx/>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a:solidFill>
                  <a:schemeClr val="bg1"/>
                </a:solidFill>
              </a:rPr>
              <a:t>Why Intelligent Edge?</a:t>
            </a:r>
          </a:p>
        </p:txBody>
      </p:sp>
      <p:sp>
        <p:nvSpPr>
          <p:cNvPr id="5" name="Text Placeholder 4"/>
          <p:cNvSpPr>
            <a:spLocks noGrp="1"/>
          </p:cNvSpPr>
          <p:nvPr>
            <p:ph type="body" sz="quarter" idx="11"/>
          </p:nvPr>
        </p:nvSpPr>
        <p:spPr>
          <a:xfrm>
            <a:off x="269240" y="1189177"/>
            <a:ext cx="5826760" cy="5429179"/>
          </a:xfrm>
        </p:spPr>
        <p:txBody>
          <a:bodyPr/>
          <a:lstStyle/>
          <a:p>
            <a:r>
              <a:rPr lang="en-US" sz="2800" spc="40">
                <a:solidFill>
                  <a:schemeClr val="bg1"/>
                </a:solidFill>
              </a:rPr>
              <a:t>High-speed data processing,</a:t>
            </a:r>
            <a:br>
              <a:rPr lang="en-US" sz="2800" spc="40">
                <a:solidFill>
                  <a:schemeClr val="bg1"/>
                </a:solidFill>
              </a:rPr>
            </a:br>
            <a:r>
              <a:rPr lang="en-US" sz="2800" spc="40">
                <a:solidFill>
                  <a:schemeClr val="bg1"/>
                </a:solidFill>
              </a:rPr>
              <a:t>analytics and shorter response</a:t>
            </a:r>
            <a:br>
              <a:rPr lang="en-US" sz="2800">
                <a:solidFill>
                  <a:schemeClr val="bg1"/>
                </a:solidFill>
              </a:rPr>
            </a:br>
            <a:r>
              <a:rPr lang="en-US" sz="2800" spc="-50">
                <a:solidFill>
                  <a:schemeClr val="bg1"/>
                </a:solidFill>
              </a:rPr>
              <a:t>times are more essential than ever.</a:t>
            </a:r>
          </a:p>
          <a:p>
            <a:pPr lvl="1">
              <a:lnSpc>
                <a:spcPct val="100000"/>
              </a:lnSpc>
            </a:pPr>
            <a:endParaRPr lang="en-US" sz="1200"/>
          </a:p>
          <a:p>
            <a:pPr lvl="1">
              <a:lnSpc>
                <a:spcPct val="100000"/>
              </a:lnSpc>
            </a:pPr>
            <a:r>
              <a:rPr lang="en-US" sz="2200">
                <a:solidFill>
                  <a:schemeClr val="bg1"/>
                </a:solidFill>
                <a:latin typeface="+mj-lt"/>
              </a:rPr>
              <a:t>Intelligent Cloud</a:t>
            </a:r>
          </a:p>
          <a:p>
            <a:pPr marL="342900" lvl="1" indent="-342900">
              <a:lnSpc>
                <a:spcPct val="100000"/>
              </a:lnSpc>
              <a:buFont typeface="Arial" panose="020B0604020202020204" pitchFamily="34" charset="0"/>
              <a:buChar char="•"/>
            </a:pPr>
            <a:r>
              <a:rPr lang="en-US" sz="1800">
                <a:solidFill>
                  <a:schemeClr val="bg1"/>
                </a:solidFill>
              </a:rPr>
              <a:t>Business agility and scalability: unlimited computing power available on demand.</a:t>
            </a:r>
          </a:p>
          <a:p>
            <a:pPr lvl="1">
              <a:lnSpc>
                <a:spcPct val="100000"/>
              </a:lnSpc>
            </a:pPr>
            <a:r>
              <a:rPr lang="en-US" sz="2200">
                <a:solidFill>
                  <a:srgbClr val="FFFFFF"/>
                </a:solidFill>
                <a:latin typeface="Segoe UI Light"/>
              </a:rPr>
              <a:t>Intelligent Edge</a:t>
            </a:r>
          </a:p>
          <a:p>
            <a:pPr marL="342900" lvl="1" indent="-342900">
              <a:lnSpc>
                <a:spcPct val="100000"/>
              </a:lnSpc>
              <a:buFont typeface="Arial" panose="020B0604020202020204" pitchFamily="34" charset="0"/>
              <a:buChar char="•"/>
            </a:pPr>
            <a:r>
              <a:rPr lang="en-US" sz="1800">
                <a:solidFill>
                  <a:srgbClr val="FFFFFF"/>
                </a:solidFill>
              </a:rPr>
              <a:t>Can handle priority-one tasks locally</a:t>
            </a:r>
            <a:br>
              <a:rPr lang="en-US" sz="1800">
                <a:solidFill>
                  <a:srgbClr val="FFFFFF"/>
                </a:solidFill>
              </a:rPr>
            </a:br>
            <a:r>
              <a:rPr lang="en-US" sz="1800">
                <a:solidFill>
                  <a:srgbClr val="FFFFFF"/>
                </a:solidFill>
              </a:rPr>
              <a:t>even without cloud connection.</a:t>
            </a:r>
          </a:p>
          <a:p>
            <a:pPr marL="342900" lvl="1" indent="-342900">
              <a:lnSpc>
                <a:spcPct val="100000"/>
              </a:lnSpc>
              <a:buFont typeface="Arial" panose="020B0604020202020204" pitchFamily="34" charset="0"/>
              <a:buChar char="•"/>
            </a:pPr>
            <a:r>
              <a:rPr lang="en-US" sz="1800" spc="-30">
                <a:solidFill>
                  <a:srgbClr val="FFFFFF"/>
                </a:solidFill>
              </a:rPr>
              <a:t>Can handle generated data that is too</a:t>
            </a:r>
            <a:br>
              <a:rPr lang="en-US" sz="1800">
                <a:solidFill>
                  <a:srgbClr val="FFFFFF"/>
                </a:solidFill>
              </a:rPr>
            </a:br>
            <a:r>
              <a:rPr lang="en-US" sz="1800">
                <a:solidFill>
                  <a:srgbClr val="FFFFFF"/>
                </a:solidFill>
              </a:rPr>
              <a:t>large to pull rapidly from the cloud.</a:t>
            </a:r>
          </a:p>
          <a:p>
            <a:pPr marL="342900" lvl="1" indent="-342900">
              <a:lnSpc>
                <a:spcPct val="100000"/>
              </a:lnSpc>
              <a:buFont typeface="Arial" panose="020B0604020202020204" pitchFamily="34" charset="0"/>
              <a:buChar char="•"/>
            </a:pPr>
            <a:r>
              <a:rPr lang="en-US" sz="1800" spc="-30">
                <a:solidFill>
                  <a:srgbClr val="FFFFFF"/>
                </a:solidFill>
              </a:rPr>
              <a:t>Enables real-time processing through</a:t>
            </a:r>
            <a:br>
              <a:rPr lang="en-US" sz="1800" spc="-30">
                <a:solidFill>
                  <a:srgbClr val="FFFFFF"/>
                </a:solidFill>
              </a:rPr>
            </a:br>
            <a:r>
              <a:rPr lang="en-US" sz="1800" spc="-30">
                <a:solidFill>
                  <a:srgbClr val="FFFFFF"/>
                </a:solidFill>
              </a:rPr>
              <a:t>intelligence in or near to local devices.</a:t>
            </a:r>
          </a:p>
          <a:p>
            <a:pPr marL="342900" lvl="1" indent="-342900">
              <a:lnSpc>
                <a:spcPct val="100000"/>
              </a:lnSpc>
              <a:buFont typeface="Arial" panose="020B0604020202020204" pitchFamily="34" charset="0"/>
              <a:buChar char="•"/>
            </a:pPr>
            <a:r>
              <a:rPr lang="en-US" sz="1800" spc="-30">
                <a:solidFill>
                  <a:srgbClr val="FFFFFF"/>
                </a:solidFill>
              </a:rPr>
              <a:t>Flexibility to accommodate data privacy related requirements.</a:t>
            </a:r>
          </a:p>
        </p:txBody>
      </p:sp>
      <p:grpSp>
        <p:nvGrpSpPr>
          <p:cNvPr id="7" name="Group 6"/>
          <p:cNvGrpSpPr/>
          <p:nvPr/>
        </p:nvGrpSpPr>
        <p:grpSpPr>
          <a:xfrm>
            <a:off x="6209158" y="393887"/>
            <a:ext cx="5944742" cy="6497380"/>
            <a:chOff x="3245867" y="429750"/>
            <a:chExt cx="5944742" cy="6497380"/>
          </a:xfrm>
        </p:grpSpPr>
        <p:sp>
          <p:nvSpPr>
            <p:cNvPr id="8" name="Freeform: Shape 7">
              <a:extLst/>
            </p:cNvPr>
            <p:cNvSpPr/>
            <p:nvPr/>
          </p:nvSpPr>
          <p:spPr bwMode="auto">
            <a:xfrm flipV="1">
              <a:off x="5324379" y="2346320"/>
              <a:ext cx="1890864" cy="104234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 name="TextBox 8">
              <a:extLst/>
            </p:cNvPr>
            <p:cNvSpPr txBox="1"/>
            <p:nvPr/>
          </p:nvSpPr>
          <p:spPr>
            <a:xfrm>
              <a:off x="4823151" y="3474725"/>
              <a:ext cx="2793457"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Cloud</a:t>
              </a:r>
            </a:p>
          </p:txBody>
        </p:sp>
        <p:sp>
          <p:nvSpPr>
            <p:cNvPr id="10" name="Freeform 5">
              <a:extLst/>
            </p:cNvPr>
            <p:cNvSpPr>
              <a:spLocks/>
            </p:cNvSpPr>
            <p:nvPr/>
          </p:nvSpPr>
          <p:spPr bwMode="auto">
            <a:xfrm>
              <a:off x="3507425" y="695783"/>
              <a:ext cx="5423216" cy="5431828"/>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cap="flat" cmpd="sng" algn="ctr">
              <a:solidFill>
                <a:srgbClr val="0078D7"/>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Oval 10">
              <a:extLst/>
            </p:cNvPr>
            <p:cNvSpPr/>
            <p:nvPr/>
          </p:nvSpPr>
          <p:spPr bwMode="auto">
            <a:xfrm>
              <a:off x="3973385" y="1166050"/>
              <a:ext cx="4489704" cy="4489704"/>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a:extLst/>
            </p:cNvPr>
            <p:cNvSpPr/>
            <p:nvPr/>
          </p:nvSpPr>
          <p:spPr bwMode="auto">
            <a:xfrm>
              <a:off x="3456749" y="649414"/>
              <a:ext cx="5522976" cy="5522976"/>
            </a:xfrm>
            <a:prstGeom prst="ellipse">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p:cNvPr>
            <p:cNvGrpSpPr/>
            <p:nvPr/>
          </p:nvGrpSpPr>
          <p:grpSpPr>
            <a:xfrm>
              <a:off x="8666945" y="2622196"/>
              <a:ext cx="523664" cy="523664"/>
              <a:chOff x="8666945" y="2708556"/>
              <a:chExt cx="523664" cy="523664"/>
            </a:xfrm>
          </p:grpSpPr>
          <p:sp>
            <p:nvSpPr>
              <p:cNvPr id="147" name="Oval 146">
                <a:extLst/>
              </p:cNvPr>
              <p:cNvSpPr/>
              <p:nvPr/>
            </p:nvSpPr>
            <p:spPr bwMode="auto">
              <a:xfrm rot="4740000">
                <a:off x="8666945" y="2708556"/>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plant_3">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5" name="Group 14">
              <a:extLst/>
            </p:cNvPr>
            <p:cNvGrpSpPr/>
            <p:nvPr/>
          </p:nvGrpSpPr>
          <p:grpSpPr>
            <a:xfrm>
              <a:off x="6435895" y="5868393"/>
              <a:ext cx="523664" cy="523664"/>
              <a:chOff x="6435895" y="5954753"/>
              <a:chExt cx="523664" cy="523664"/>
            </a:xfrm>
          </p:grpSpPr>
          <p:sp>
            <p:nvSpPr>
              <p:cNvPr id="145" name="Oval 144">
                <a:extLst/>
              </p:cNvPr>
              <p:cNvSpPr/>
              <p:nvPr/>
            </p:nvSpPr>
            <p:spPr bwMode="auto">
              <a:xfrm rot="21000000" flipH="1">
                <a:off x="6435895" y="5954753"/>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Fingerprint_E928">
                <a:extLst/>
              </p:cNvPr>
              <p:cNvSpPr>
                <a:spLocks noChangeAspect="1" noEditPoints="1"/>
              </p:cNvSpPr>
              <p:nvPr/>
            </p:nvSpPr>
            <p:spPr bwMode="auto">
              <a:xfrm>
                <a:off x="6575554" y="6052285"/>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6" name="Group 15">
              <a:extLst/>
            </p:cNvPr>
            <p:cNvGrpSpPr/>
            <p:nvPr/>
          </p:nvGrpSpPr>
          <p:grpSpPr>
            <a:xfrm>
              <a:off x="5476915" y="429750"/>
              <a:ext cx="523664" cy="523664"/>
              <a:chOff x="5476915" y="516110"/>
              <a:chExt cx="523664" cy="523664"/>
            </a:xfrm>
          </p:grpSpPr>
          <p:sp>
            <p:nvSpPr>
              <p:cNvPr id="143" name="Oval 142">
                <a:extLst/>
              </p:cNvPr>
              <p:cNvSpPr/>
              <p:nvPr/>
            </p:nvSpPr>
            <p:spPr bwMode="auto">
              <a:xfrm rot="21000000" flipH="1">
                <a:off x="5476915" y="516110"/>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key">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7" name="Group 16">
              <a:extLst/>
            </p:cNvPr>
            <p:cNvGrpSpPr/>
            <p:nvPr/>
          </p:nvGrpSpPr>
          <p:grpSpPr>
            <a:xfrm>
              <a:off x="4452509" y="833274"/>
              <a:ext cx="523664" cy="523664"/>
              <a:chOff x="4452509" y="919634"/>
              <a:chExt cx="523664" cy="523664"/>
            </a:xfrm>
          </p:grpSpPr>
          <p:sp>
            <p:nvSpPr>
              <p:cNvPr id="141" name="Oval 140">
                <a:extLst/>
              </p:cNvPr>
              <p:cNvSpPr/>
              <p:nvPr/>
            </p:nvSpPr>
            <p:spPr bwMode="auto">
              <a:xfrm rot="19620000" flipH="1">
                <a:off x="4452509" y="919634"/>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Temperature_med">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8" name="Group 17">
              <a:extLst/>
            </p:cNvPr>
            <p:cNvGrpSpPr/>
            <p:nvPr/>
          </p:nvGrpSpPr>
          <p:grpSpPr>
            <a:xfrm>
              <a:off x="3694504" y="1565271"/>
              <a:ext cx="523664" cy="523664"/>
              <a:chOff x="3694504" y="1651631"/>
              <a:chExt cx="523664" cy="523664"/>
            </a:xfrm>
          </p:grpSpPr>
          <p:sp>
            <p:nvSpPr>
              <p:cNvPr id="139" name="Oval 138">
                <a:extLst/>
              </p:cNvPr>
              <p:cNvSpPr/>
              <p:nvPr/>
            </p:nvSpPr>
            <p:spPr bwMode="auto">
              <a:xfrm rot="18300000" flipH="1">
                <a:off x="3694504" y="1651631"/>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News_E900">
                <a:extLst/>
              </p:cNvPr>
              <p:cNvSpPr>
                <a:spLocks noChangeAspect="1" noEditPoints="1"/>
              </p:cNvSpPr>
              <p:nvPr/>
            </p:nvSpPr>
            <p:spPr bwMode="auto">
              <a:xfrm>
                <a:off x="3791529" y="1803455"/>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9" name="Group 18">
              <a:extLst/>
            </p:cNvPr>
            <p:cNvGrpSpPr/>
            <p:nvPr/>
          </p:nvGrpSpPr>
          <p:grpSpPr>
            <a:xfrm>
              <a:off x="3640609" y="4652968"/>
              <a:ext cx="523664" cy="523664"/>
              <a:chOff x="3640609" y="4739328"/>
              <a:chExt cx="523664" cy="523664"/>
            </a:xfrm>
          </p:grpSpPr>
          <p:sp>
            <p:nvSpPr>
              <p:cNvPr id="137" name="Oval 136">
                <a:extLst/>
              </p:cNvPr>
              <p:cNvSpPr/>
              <p:nvPr/>
            </p:nvSpPr>
            <p:spPr bwMode="auto">
              <a:xfrm rot="3420000">
                <a:off x="3640609" y="4739328"/>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ShoppingCart_E7BF">
                <a:extLst/>
              </p:cNvPr>
              <p:cNvSpPr>
                <a:spLocks noChangeAspect="1" noEditPoints="1"/>
              </p:cNvSpPr>
              <p:nvPr/>
            </p:nvSpPr>
            <p:spPr bwMode="auto">
              <a:xfrm>
                <a:off x="3739395" y="4862513"/>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0" name="Group 19">
              <a:extLst/>
            </p:cNvPr>
            <p:cNvGrpSpPr/>
            <p:nvPr/>
          </p:nvGrpSpPr>
          <p:grpSpPr>
            <a:xfrm>
              <a:off x="7541280" y="4733945"/>
              <a:ext cx="527686" cy="527686"/>
              <a:chOff x="7541280" y="4820305"/>
              <a:chExt cx="527686" cy="527686"/>
            </a:xfrm>
          </p:grpSpPr>
          <p:sp>
            <p:nvSpPr>
              <p:cNvPr id="135" name="Oval 134">
                <a:extLst/>
              </p:cNvPr>
              <p:cNvSpPr/>
              <p:nvPr/>
            </p:nvSpPr>
            <p:spPr bwMode="auto">
              <a:xfrm rot="18900000" flipH="1">
                <a:off x="7541280" y="4820305"/>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building_11">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p:cNvPr>
            <p:cNvGrpSpPr/>
            <p:nvPr/>
          </p:nvGrpSpPr>
          <p:grpSpPr>
            <a:xfrm>
              <a:off x="5382304" y="5850002"/>
              <a:ext cx="523664" cy="523664"/>
              <a:chOff x="5382304" y="5936362"/>
              <a:chExt cx="523664" cy="523664"/>
            </a:xfrm>
          </p:grpSpPr>
          <p:sp>
            <p:nvSpPr>
              <p:cNvPr id="133" name="Oval 132">
                <a:extLst/>
              </p:cNvPr>
              <p:cNvSpPr/>
              <p:nvPr/>
            </p:nvSpPr>
            <p:spPr bwMode="auto">
              <a:xfrm rot="720000" flipH="1">
                <a:off x="5382304" y="5936362"/>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agLegacy_E1CB">
                <a:extLst/>
              </p:cNvPr>
              <p:cNvSpPr>
                <a:spLocks noChangeAspect="1" noEditPoints="1"/>
              </p:cNvSpPr>
              <p:nvPr/>
            </p:nvSpPr>
            <p:spPr bwMode="auto">
              <a:xfrm>
                <a:off x="5480308" y="6067425"/>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2" name="Group 21">
              <a:extLst/>
            </p:cNvPr>
            <p:cNvGrpSpPr/>
            <p:nvPr/>
          </p:nvGrpSpPr>
          <p:grpSpPr>
            <a:xfrm>
              <a:off x="3255474" y="2574971"/>
              <a:ext cx="523664" cy="523664"/>
              <a:chOff x="3255474" y="2661331"/>
              <a:chExt cx="523664" cy="523664"/>
            </a:xfrm>
          </p:grpSpPr>
          <p:sp>
            <p:nvSpPr>
              <p:cNvPr id="131" name="Oval 130">
                <a:extLst/>
              </p:cNvPr>
              <p:cNvSpPr/>
              <p:nvPr/>
            </p:nvSpPr>
            <p:spPr bwMode="auto">
              <a:xfrm rot="16920000" flipH="1">
                <a:off x="3255474" y="2661331"/>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Freeform 13">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3" name="Group 22">
              <a:extLst/>
            </p:cNvPr>
            <p:cNvGrpSpPr/>
            <p:nvPr/>
          </p:nvGrpSpPr>
          <p:grpSpPr>
            <a:xfrm>
              <a:off x="6530506" y="448140"/>
              <a:ext cx="523664" cy="523664"/>
              <a:chOff x="6530506" y="534500"/>
              <a:chExt cx="523664" cy="523664"/>
            </a:xfrm>
          </p:grpSpPr>
          <p:sp>
            <p:nvSpPr>
              <p:cNvPr id="129" name="Oval 128">
                <a:extLst/>
              </p:cNvPr>
              <p:cNvSpPr/>
              <p:nvPr/>
            </p:nvSpPr>
            <p:spPr bwMode="auto">
              <a:xfrm rot="720000" flipH="1">
                <a:off x="6530506" y="534500"/>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Freeform 33">
                <a:extLst/>
              </p:cNvPr>
              <p:cNvSpPr>
                <a:spLocks/>
              </p:cNvSpPr>
              <p:nvPr/>
            </p:nvSpPr>
            <p:spPr bwMode="auto">
              <a:xfrm>
                <a:off x="6633706" y="661988"/>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p:cNvPr>
            <p:cNvGrpSpPr/>
            <p:nvPr/>
          </p:nvGrpSpPr>
          <p:grpSpPr>
            <a:xfrm>
              <a:off x="3245867" y="3675947"/>
              <a:ext cx="523664" cy="523664"/>
              <a:chOff x="3245867" y="3762307"/>
              <a:chExt cx="523664" cy="523664"/>
            </a:xfrm>
          </p:grpSpPr>
          <p:sp>
            <p:nvSpPr>
              <p:cNvPr id="127" name="Oval 126">
                <a:extLst/>
              </p:cNvPr>
              <p:cNvSpPr/>
              <p:nvPr/>
            </p:nvSpPr>
            <p:spPr bwMode="auto">
              <a:xfrm rot="4740000">
                <a:off x="3245867" y="3762307"/>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Freeform 17">
                <a:extLst/>
              </p:cNvPr>
              <p:cNvSpPr>
                <a:spLocks noEditPoints="1"/>
              </p:cNvSpPr>
              <p:nvPr/>
            </p:nvSpPr>
            <p:spPr bwMode="auto">
              <a:xfrm>
                <a:off x="3335338" y="3865138"/>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5" name="Group 24">
              <a:extLst/>
            </p:cNvPr>
            <p:cNvGrpSpPr/>
            <p:nvPr/>
          </p:nvGrpSpPr>
          <p:grpSpPr>
            <a:xfrm>
              <a:off x="8272203" y="1645175"/>
              <a:ext cx="523664" cy="523664"/>
              <a:chOff x="8272203" y="1731535"/>
              <a:chExt cx="523664" cy="523664"/>
            </a:xfrm>
          </p:grpSpPr>
          <p:sp>
            <p:nvSpPr>
              <p:cNvPr id="125" name="Oval 124">
                <a:extLst/>
              </p:cNvPr>
              <p:cNvSpPr/>
              <p:nvPr/>
            </p:nvSpPr>
            <p:spPr bwMode="auto">
              <a:xfrm rot="3420000">
                <a:off x="8272203" y="1731535"/>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Freeform 5">
                <a:extLst/>
              </p:cNvPr>
              <p:cNvSpPr>
                <a:spLocks noEditPoints="1"/>
              </p:cNvSpPr>
              <p:nvPr/>
            </p:nvSpPr>
            <p:spPr bwMode="auto">
              <a:xfrm>
                <a:off x="8434250" y="1881876"/>
                <a:ext cx="199570" cy="2229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6" name="Group 25">
              <a:extLst/>
            </p:cNvPr>
            <p:cNvGrpSpPr/>
            <p:nvPr/>
          </p:nvGrpSpPr>
          <p:grpSpPr>
            <a:xfrm>
              <a:off x="7500489" y="859874"/>
              <a:ext cx="523664" cy="523664"/>
              <a:chOff x="7500489" y="946234"/>
              <a:chExt cx="523664" cy="523664"/>
            </a:xfrm>
          </p:grpSpPr>
          <p:sp>
            <p:nvSpPr>
              <p:cNvPr id="123" name="Oval 122">
                <a:extLst/>
              </p:cNvPr>
              <p:cNvSpPr/>
              <p:nvPr/>
            </p:nvSpPr>
            <p:spPr bwMode="auto">
              <a:xfrm rot="2040000">
                <a:off x="7500489" y="946234"/>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Freeform 5">
                <a:extLst/>
              </p:cNvPr>
              <p:cNvSpPr>
                <a:spLocks noEditPoints="1"/>
              </p:cNvSpPr>
              <p:nvPr/>
            </p:nvSpPr>
            <p:spPr bwMode="auto">
              <a:xfrm>
                <a:off x="7665070" y="1052514"/>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7" name="Group 26">
              <a:extLst/>
            </p:cNvPr>
            <p:cNvGrpSpPr/>
            <p:nvPr/>
          </p:nvGrpSpPr>
          <p:grpSpPr>
            <a:xfrm>
              <a:off x="3710200" y="3147060"/>
              <a:ext cx="527686" cy="527686"/>
              <a:chOff x="3710200" y="3233420"/>
              <a:chExt cx="527686" cy="527686"/>
            </a:xfrm>
          </p:grpSpPr>
          <p:sp>
            <p:nvSpPr>
              <p:cNvPr id="121" name="Oval 120">
                <a:extLst/>
              </p:cNvPr>
              <p:cNvSpPr/>
              <p:nvPr/>
            </p:nvSpPr>
            <p:spPr bwMode="auto">
              <a:xfrm rot="5400000">
                <a:off x="3710200" y="3233420"/>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DeveloperTools_EC7A">
                <a:extLst/>
              </p:cNvPr>
              <p:cNvSpPr>
                <a:spLocks noChangeAspect="1" noEditPoints="1"/>
              </p:cNvSpPr>
              <p:nvPr/>
            </p:nvSpPr>
            <p:spPr bwMode="auto">
              <a:xfrm>
                <a:off x="3872869" y="3337848"/>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8" name="Group 27">
              <a:extLst/>
            </p:cNvPr>
            <p:cNvGrpSpPr/>
            <p:nvPr/>
          </p:nvGrpSpPr>
          <p:grpSpPr>
            <a:xfrm>
              <a:off x="5954395" y="5391255"/>
              <a:ext cx="527686" cy="527686"/>
              <a:chOff x="5954395" y="5477615"/>
              <a:chExt cx="527686" cy="527686"/>
            </a:xfrm>
          </p:grpSpPr>
          <p:sp>
            <p:nvSpPr>
              <p:cNvPr id="112" name="Oval 111">
                <a:extLst/>
              </p:cNvPr>
              <p:cNvSpPr/>
              <p:nvPr/>
            </p:nvSpPr>
            <p:spPr bwMode="auto">
              <a:xfrm>
                <a:off x="5954395" y="5477615"/>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3" name="Group 196">
                <a:extLst/>
              </p:cNvPr>
              <p:cNvGrpSpPr>
                <a:grpSpLocks noChangeAspect="1"/>
              </p:cNvGrpSpPr>
              <p:nvPr/>
            </p:nvGrpSpPr>
            <p:grpSpPr bwMode="auto">
              <a:xfrm>
                <a:off x="6130084" y="5573481"/>
                <a:ext cx="176308" cy="335955"/>
                <a:chOff x="7261" y="805"/>
                <a:chExt cx="127" cy="242"/>
              </a:xfrm>
            </p:grpSpPr>
            <p:sp>
              <p:nvSpPr>
                <p:cNvPr id="114" name="Freeform 197">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5" name="Freeform 198">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6" name="Freeform 199">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7" name="Freeform 200">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8" name="Oval 201">
                  <a:extLst/>
                </p:cNvPr>
                <p:cNvSpPr>
                  <a:spLocks noChangeArrowheads="1"/>
                </p:cNvSpPr>
                <p:nvPr/>
              </p:nvSpPr>
              <p:spPr bwMode="auto">
                <a:xfrm>
                  <a:off x="7287" y="878"/>
                  <a:ext cx="9" cy="8"/>
                </a:xfrm>
                <a:prstGeom prst="ellipse">
                  <a:avLst/>
                </a:pr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9" name="Oval 202">
                  <a:extLst/>
                </p:cNvPr>
                <p:cNvSpPr>
                  <a:spLocks noChangeArrowheads="1"/>
                </p:cNvSpPr>
                <p:nvPr/>
              </p:nvSpPr>
              <p:spPr bwMode="auto">
                <a:xfrm>
                  <a:off x="7287" y="923"/>
                  <a:ext cx="9" cy="8"/>
                </a:xfrm>
                <a:prstGeom prst="ellipse">
                  <a:avLst/>
                </a:pr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0" name="Oval 203">
                  <a:extLst/>
                </p:cNvPr>
                <p:cNvSpPr>
                  <a:spLocks noChangeArrowheads="1"/>
                </p:cNvSpPr>
                <p:nvPr/>
              </p:nvSpPr>
              <p:spPr bwMode="auto">
                <a:xfrm>
                  <a:off x="7287" y="967"/>
                  <a:ext cx="9" cy="8"/>
                </a:xfrm>
                <a:prstGeom prst="ellipse">
                  <a:avLst/>
                </a:pr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9" name="Group 28">
              <a:extLst/>
            </p:cNvPr>
            <p:cNvGrpSpPr/>
            <p:nvPr/>
          </p:nvGrpSpPr>
          <p:grpSpPr>
            <a:xfrm>
              <a:off x="5113705" y="5227841"/>
              <a:ext cx="527686" cy="527686"/>
              <a:chOff x="5113705" y="5314201"/>
              <a:chExt cx="527686" cy="527686"/>
            </a:xfrm>
          </p:grpSpPr>
          <p:sp>
            <p:nvSpPr>
              <p:cNvPr id="93" name="Oval 92">
                <a:extLst/>
              </p:cNvPr>
              <p:cNvSpPr/>
              <p:nvPr/>
            </p:nvSpPr>
            <p:spPr bwMode="auto">
              <a:xfrm rot="1320000">
                <a:off x="5113705" y="5314201"/>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4" name="Group 4">
                <a:extLst/>
              </p:cNvPr>
              <p:cNvGrpSpPr>
                <a:grpSpLocks noChangeAspect="1"/>
              </p:cNvGrpSpPr>
              <p:nvPr/>
            </p:nvGrpSpPr>
            <p:grpSpPr bwMode="auto">
              <a:xfrm>
                <a:off x="5199802" y="5476962"/>
                <a:ext cx="355492" cy="202164"/>
                <a:chOff x="4568" y="3459"/>
                <a:chExt cx="313" cy="178"/>
              </a:xfrm>
            </p:grpSpPr>
            <p:sp>
              <p:nvSpPr>
                <p:cNvPr id="95" name="Freeform 5">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Freeform 6">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7">
                  <a:extLst/>
                </p:cNvPr>
                <p:cNvSpPr>
                  <a:spLocks noChangeShapeType="1"/>
                </p:cNvSpPr>
                <p:nvPr/>
              </p:nvSpPr>
              <p:spPr bwMode="auto">
                <a:xfrm>
                  <a:off x="4568" y="3479"/>
                  <a:ext cx="92"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
                  <a:extLst/>
                </p:cNvPr>
                <p:cNvSpPr>
                  <a:spLocks noChangeShapeType="1"/>
                </p:cNvSpPr>
                <p:nvPr/>
              </p:nvSpPr>
              <p:spPr bwMode="auto">
                <a:xfrm>
                  <a:off x="4614" y="3479"/>
                  <a:ext cx="0" cy="32"/>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Freeform 9">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10">
                  <a:extLst/>
                </p:cNvPr>
                <p:cNvSpPr>
                  <a:spLocks noChangeShapeType="1"/>
                </p:cNvSpPr>
                <p:nvPr/>
              </p:nvSpPr>
              <p:spPr bwMode="auto">
                <a:xfrm>
                  <a:off x="4627" y="3526"/>
                  <a:ext cx="18"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11">
                  <a:extLst/>
                </p:cNvPr>
                <p:cNvSpPr>
                  <a:spLocks noChangeShapeType="1"/>
                </p:cNvSpPr>
                <p:nvPr/>
              </p:nvSpPr>
              <p:spPr bwMode="auto">
                <a:xfrm>
                  <a:off x="4627" y="3558"/>
                  <a:ext cx="18"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Freeform 12">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13">
                  <a:extLst/>
                </p:cNvPr>
                <p:cNvSpPr>
                  <a:spLocks noChangeShapeType="1"/>
                </p:cNvSpPr>
                <p:nvPr/>
              </p:nvSpPr>
              <p:spPr bwMode="auto">
                <a:xfrm flipH="1">
                  <a:off x="4789" y="3479"/>
                  <a:ext cx="92"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14">
                  <a:extLst/>
                </p:cNvPr>
                <p:cNvSpPr>
                  <a:spLocks noChangeShapeType="1"/>
                </p:cNvSpPr>
                <p:nvPr/>
              </p:nvSpPr>
              <p:spPr bwMode="auto">
                <a:xfrm>
                  <a:off x="4835" y="3479"/>
                  <a:ext cx="0" cy="32"/>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Freeform 15">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16">
                  <a:extLst/>
                </p:cNvPr>
                <p:cNvSpPr>
                  <a:spLocks noChangeShapeType="1"/>
                </p:cNvSpPr>
                <p:nvPr/>
              </p:nvSpPr>
              <p:spPr bwMode="auto">
                <a:xfrm flipH="1">
                  <a:off x="4804" y="3526"/>
                  <a:ext cx="18"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17">
                  <a:extLst/>
                </p:cNvPr>
                <p:cNvSpPr>
                  <a:spLocks noChangeShapeType="1"/>
                </p:cNvSpPr>
                <p:nvPr/>
              </p:nvSpPr>
              <p:spPr bwMode="auto">
                <a:xfrm flipH="1">
                  <a:off x="4804" y="3558"/>
                  <a:ext cx="18"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18">
                  <a:extLst/>
                </p:cNvPr>
                <p:cNvSpPr>
                  <a:spLocks noChangeShapeType="1"/>
                </p:cNvSpPr>
                <p:nvPr/>
              </p:nvSpPr>
              <p:spPr bwMode="auto">
                <a:xfrm flipH="1">
                  <a:off x="4638" y="3573"/>
                  <a:ext cx="33" cy="64"/>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19">
                  <a:extLst/>
                </p:cNvPr>
                <p:cNvSpPr>
                  <a:spLocks noChangeShapeType="1"/>
                </p:cNvSpPr>
                <p:nvPr/>
              </p:nvSpPr>
              <p:spPr bwMode="auto">
                <a:xfrm>
                  <a:off x="4777" y="3573"/>
                  <a:ext cx="33" cy="64"/>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20">
                  <a:extLst/>
                </p:cNvPr>
                <p:cNvSpPr>
                  <a:spLocks noChangeShapeType="1"/>
                </p:cNvSpPr>
                <p:nvPr/>
              </p:nvSpPr>
              <p:spPr bwMode="auto">
                <a:xfrm>
                  <a:off x="4683" y="3552"/>
                  <a:ext cx="83"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Freeform 21">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30" name="Group 29">
              <a:extLst/>
            </p:cNvPr>
            <p:cNvGrpSpPr/>
            <p:nvPr/>
          </p:nvGrpSpPr>
          <p:grpSpPr>
            <a:xfrm>
              <a:off x="4367508" y="1560174"/>
              <a:ext cx="527686" cy="527686"/>
              <a:chOff x="4367508" y="1646534"/>
              <a:chExt cx="527686" cy="527686"/>
            </a:xfrm>
          </p:grpSpPr>
          <p:sp>
            <p:nvSpPr>
              <p:cNvPr id="91" name="Oval 90">
                <a:extLst/>
              </p:cNvPr>
              <p:cNvSpPr/>
              <p:nvPr/>
            </p:nvSpPr>
            <p:spPr bwMode="auto">
              <a:xfrm rot="18900000" flipH="1">
                <a:off x="4367508" y="1646534"/>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Freeform 5">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1" name="Group 30">
              <a:extLst/>
            </p:cNvPr>
            <p:cNvGrpSpPr/>
            <p:nvPr/>
          </p:nvGrpSpPr>
          <p:grpSpPr>
            <a:xfrm>
              <a:off x="3888602" y="2270183"/>
              <a:ext cx="527684" cy="527684"/>
              <a:chOff x="3888602" y="2356543"/>
              <a:chExt cx="527684" cy="527684"/>
            </a:xfrm>
          </p:grpSpPr>
          <p:sp>
            <p:nvSpPr>
              <p:cNvPr id="89" name="Oval 88">
                <a:extLst/>
              </p:cNvPr>
              <p:cNvSpPr/>
              <p:nvPr/>
            </p:nvSpPr>
            <p:spPr bwMode="auto">
              <a:xfrm rot="17580000" flipH="1">
                <a:off x="3888602" y="2356543"/>
                <a:ext cx="527684" cy="52768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Freeform 5">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2" name="Group 31">
              <a:extLst/>
            </p:cNvPr>
            <p:cNvGrpSpPr/>
            <p:nvPr/>
          </p:nvGrpSpPr>
          <p:grpSpPr>
            <a:xfrm>
              <a:off x="7541281" y="1560174"/>
              <a:ext cx="527686" cy="527686"/>
              <a:chOff x="7541281" y="1646534"/>
              <a:chExt cx="527686" cy="527686"/>
            </a:xfrm>
          </p:grpSpPr>
          <p:sp>
            <p:nvSpPr>
              <p:cNvPr id="84" name="Oval 83">
                <a:extLst/>
              </p:cNvPr>
              <p:cNvSpPr/>
              <p:nvPr/>
            </p:nvSpPr>
            <p:spPr bwMode="auto">
              <a:xfrm rot="2700000">
                <a:off x="7541281" y="1646534"/>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5" name="Group 84">
                <a:extLst/>
              </p:cNvPr>
              <p:cNvGrpSpPr/>
              <p:nvPr/>
            </p:nvGrpSpPr>
            <p:grpSpPr>
              <a:xfrm>
                <a:off x="7633632" y="1841500"/>
                <a:ext cx="342986" cy="137754"/>
                <a:chOff x="11103157" y="4417749"/>
                <a:chExt cx="347337" cy="139502"/>
              </a:xfrm>
            </p:grpSpPr>
            <p:sp>
              <p:nvSpPr>
                <p:cNvPr id="86" name="Rectangle 85">
                  <a:extLst/>
                </p:cNvPr>
                <p:cNvSpPr>
                  <a:spLocks noChangeArrowheads="1"/>
                </p:cNvSpPr>
                <p:nvPr/>
              </p:nvSpPr>
              <p:spPr bwMode="auto">
                <a:xfrm>
                  <a:off x="11103157" y="4417749"/>
                  <a:ext cx="347337" cy="139502"/>
                </a:xfrm>
                <a:prstGeom prst="rect">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7" name="Line 277">
                  <a:extLst/>
                </p:cNvPr>
                <p:cNvSpPr>
                  <a:spLocks noChangeShapeType="1"/>
                </p:cNvSpPr>
                <p:nvPr/>
              </p:nvSpPr>
              <p:spPr bwMode="auto">
                <a:xfrm flipH="1">
                  <a:off x="11103157" y="4488923"/>
                  <a:ext cx="149469" cy="0"/>
                </a:xfrm>
                <a:prstGeom prst="lin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8" name="Oval 87">
                  <a:extLst/>
                </p:cNvPr>
                <p:cNvSpPr>
                  <a:spLocks noChangeArrowheads="1"/>
                </p:cNvSpPr>
                <p:nvPr/>
              </p:nvSpPr>
              <p:spPr bwMode="auto">
                <a:xfrm>
                  <a:off x="11373624" y="4480383"/>
                  <a:ext cx="12812" cy="14235"/>
                </a:xfrm>
                <a:prstGeom prst="ellipse">
                  <a:avLst/>
                </a:pr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3" name="Group 32">
              <a:extLst/>
            </p:cNvPr>
            <p:cNvGrpSpPr/>
            <p:nvPr/>
          </p:nvGrpSpPr>
          <p:grpSpPr>
            <a:xfrm>
              <a:off x="3888602" y="4023937"/>
              <a:ext cx="527686" cy="527686"/>
              <a:chOff x="3888602" y="4110297"/>
              <a:chExt cx="527686" cy="527686"/>
            </a:xfrm>
          </p:grpSpPr>
          <p:sp>
            <p:nvSpPr>
              <p:cNvPr id="82" name="Oval 81">
                <a:extLst/>
              </p:cNvPr>
              <p:cNvSpPr/>
              <p:nvPr/>
            </p:nvSpPr>
            <p:spPr bwMode="auto">
              <a:xfrm rot="4020000">
                <a:off x="3888602" y="4110297"/>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Freeform 41">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4" name="Group 33">
              <a:extLst/>
            </p:cNvPr>
            <p:cNvGrpSpPr/>
            <p:nvPr/>
          </p:nvGrpSpPr>
          <p:grpSpPr>
            <a:xfrm>
              <a:off x="8020188" y="4023938"/>
              <a:ext cx="527684" cy="527684"/>
              <a:chOff x="8020188" y="4110298"/>
              <a:chExt cx="527684" cy="527684"/>
            </a:xfrm>
          </p:grpSpPr>
          <p:sp>
            <p:nvSpPr>
              <p:cNvPr id="80" name="Oval 79">
                <a:extLst/>
              </p:cNvPr>
              <p:cNvSpPr/>
              <p:nvPr/>
            </p:nvSpPr>
            <p:spPr bwMode="auto">
              <a:xfrm rot="17580000" flipH="1">
                <a:off x="8020188" y="4110298"/>
                <a:ext cx="527684" cy="52768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bus">
                <a:extLst/>
              </p:cNvPr>
              <p:cNvSpPr>
                <a:spLocks noChangeAspect="1" noEditPoints="1"/>
              </p:cNvSpPr>
              <p:nvPr/>
            </p:nvSpPr>
            <p:spPr bwMode="auto">
              <a:xfrm>
                <a:off x="8162803" y="4252914"/>
                <a:ext cx="242456" cy="242454"/>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35" name="Group 34">
              <a:extLst/>
            </p:cNvPr>
            <p:cNvGrpSpPr/>
            <p:nvPr/>
          </p:nvGrpSpPr>
          <p:grpSpPr>
            <a:xfrm>
              <a:off x="8198591" y="3147060"/>
              <a:ext cx="527686" cy="527686"/>
              <a:chOff x="8198591" y="3233420"/>
              <a:chExt cx="527686" cy="527686"/>
            </a:xfrm>
          </p:grpSpPr>
          <p:sp>
            <p:nvSpPr>
              <p:cNvPr id="78" name="Oval 77">
                <a:extLst/>
              </p:cNvPr>
              <p:cNvSpPr/>
              <p:nvPr/>
            </p:nvSpPr>
            <p:spPr bwMode="auto">
              <a:xfrm rot="5400000">
                <a:off x="8198591" y="3233420"/>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Airplane_E709">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6" name="Group 35">
              <a:extLst/>
            </p:cNvPr>
            <p:cNvGrpSpPr/>
            <p:nvPr/>
          </p:nvGrpSpPr>
          <p:grpSpPr>
            <a:xfrm>
              <a:off x="4367509" y="4733945"/>
              <a:ext cx="527686" cy="527686"/>
              <a:chOff x="4367509" y="4820305"/>
              <a:chExt cx="527686" cy="527686"/>
            </a:xfrm>
          </p:grpSpPr>
          <p:sp>
            <p:nvSpPr>
              <p:cNvPr id="72" name="Oval 71">
                <a:extLst/>
              </p:cNvPr>
              <p:cNvSpPr/>
              <p:nvPr/>
            </p:nvSpPr>
            <p:spPr bwMode="auto">
              <a:xfrm rot="2700000">
                <a:off x="4367509" y="4820305"/>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 name="Group 4">
                <a:extLst/>
              </p:cNvPr>
              <p:cNvGrpSpPr>
                <a:grpSpLocks noChangeAspect="1"/>
              </p:cNvGrpSpPr>
              <p:nvPr/>
            </p:nvGrpSpPr>
            <p:grpSpPr bwMode="auto">
              <a:xfrm>
                <a:off x="4493886" y="4948927"/>
                <a:ext cx="274932" cy="270442"/>
                <a:chOff x="3794" y="2083"/>
                <a:chExt cx="245" cy="241"/>
              </a:xfrm>
            </p:grpSpPr>
            <p:sp>
              <p:nvSpPr>
                <p:cNvPr id="74" name="Rectangle 73">
                  <a:extLst/>
                </p:cNvPr>
                <p:cNvSpPr>
                  <a:spLocks noChangeArrowheads="1"/>
                </p:cNvSpPr>
                <p:nvPr/>
              </p:nvSpPr>
              <p:spPr bwMode="auto">
                <a:xfrm>
                  <a:off x="3794" y="2083"/>
                  <a:ext cx="245" cy="138"/>
                </a:xfrm>
                <a:prstGeom prst="rect">
                  <a:avLst/>
                </a:pr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Freeform 6">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7">
                  <a:extLst/>
                </p:cNvPr>
                <p:cNvSpPr>
                  <a:spLocks noChangeShapeType="1"/>
                </p:cNvSpPr>
                <p:nvPr/>
              </p:nvSpPr>
              <p:spPr bwMode="auto">
                <a:xfrm>
                  <a:off x="3917" y="2221"/>
                  <a:ext cx="0" cy="36"/>
                </a:xfrm>
                <a:prstGeom prst="line">
                  <a:avLst/>
                </a:pr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
                  <a:extLst/>
                </p:cNvPr>
                <p:cNvSpPr>
                  <a:spLocks noChangeShapeType="1"/>
                </p:cNvSpPr>
                <p:nvPr/>
              </p:nvSpPr>
              <p:spPr bwMode="auto">
                <a:xfrm>
                  <a:off x="3873" y="2255"/>
                  <a:ext cx="86" cy="0"/>
                </a:xfrm>
                <a:prstGeom prst="line">
                  <a:avLst/>
                </a:pr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37" name="Group 36">
              <a:extLst/>
            </p:cNvPr>
            <p:cNvGrpSpPr/>
            <p:nvPr/>
          </p:nvGrpSpPr>
          <p:grpSpPr>
            <a:xfrm>
              <a:off x="8020188" y="2270182"/>
              <a:ext cx="527686" cy="527686"/>
              <a:chOff x="8020188" y="2356542"/>
              <a:chExt cx="527686" cy="527686"/>
            </a:xfrm>
          </p:grpSpPr>
          <p:sp>
            <p:nvSpPr>
              <p:cNvPr id="70" name="Oval 69">
                <a:extLst/>
              </p:cNvPr>
              <p:cNvSpPr/>
              <p:nvPr/>
            </p:nvSpPr>
            <p:spPr bwMode="auto">
              <a:xfrm rot="4020000">
                <a:off x="8020188" y="2356542"/>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5">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8" name="Group 37">
              <a:extLst/>
            </p:cNvPr>
            <p:cNvGrpSpPr/>
            <p:nvPr/>
          </p:nvGrpSpPr>
          <p:grpSpPr>
            <a:xfrm>
              <a:off x="6795084" y="5227841"/>
              <a:ext cx="527686" cy="527686"/>
              <a:chOff x="6795084" y="5314201"/>
              <a:chExt cx="527686" cy="527686"/>
            </a:xfrm>
          </p:grpSpPr>
          <p:sp>
            <p:nvSpPr>
              <p:cNvPr id="66" name="Oval 65">
                <a:extLst/>
              </p:cNvPr>
              <p:cNvSpPr/>
              <p:nvPr/>
            </p:nvSpPr>
            <p:spPr bwMode="auto">
              <a:xfrm rot="20280000" flipH="1">
                <a:off x="6795084" y="5314201"/>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7" name="Group 8">
                <a:extLst/>
              </p:cNvPr>
              <p:cNvGrpSpPr>
                <a:grpSpLocks noChangeAspect="1"/>
              </p:cNvGrpSpPr>
              <p:nvPr/>
            </p:nvGrpSpPr>
            <p:grpSpPr bwMode="auto">
              <a:xfrm>
                <a:off x="6879509" y="5432267"/>
                <a:ext cx="358836" cy="291554"/>
                <a:chOff x="5458" y="3157"/>
                <a:chExt cx="304" cy="247"/>
              </a:xfrm>
            </p:grpSpPr>
            <p:sp>
              <p:nvSpPr>
                <p:cNvPr id="68" name="Freeform 9">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9" name="Freeform 10">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39" name="Group 38">
              <a:extLst/>
            </p:cNvPr>
            <p:cNvGrpSpPr/>
            <p:nvPr/>
          </p:nvGrpSpPr>
          <p:grpSpPr>
            <a:xfrm>
              <a:off x="4412323" y="5438269"/>
              <a:ext cx="523664" cy="523664"/>
              <a:chOff x="4412323" y="5524629"/>
              <a:chExt cx="523664" cy="523664"/>
            </a:xfrm>
          </p:grpSpPr>
          <p:sp>
            <p:nvSpPr>
              <p:cNvPr id="64" name="Oval 63">
                <a:extLst/>
              </p:cNvPr>
              <p:cNvSpPr/>
              <p:nvPr/>
            </p:nvSpPr>
            <p:spPr bwMode="auto">
              <a:xfrm rot="2040000">
                <a:off x="4412323" y="5524629"/>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25">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40" name="Group 39">
              <a:extLst/>
            </p:cNvPr>
            <p:cNvGrpSpPr/>
            <p:nvPr/>
          </p:nvGrpSpPr>
          <p:grpSpPr>
            <a:xfrm>
              <a:off x="8218306" y="4732872"/>
              <a:ext cx="523664" cy="523664"/>
              <a:chOff x="8218306" y="4819232"/>
              <a:chExt cx="523664" cy="523664"/>
            </a:xfrm>
          </p:grpSpPr>
          <p:sp>
            <p:nvSpPr>
              <p:cNvPr id="62" name="Oval 61">
                <a:extLst/>
              </p:cNvPr>
              <p:cNvSpPr/>
              <p:nvPr/>
            </p:nvSpPr>
            <p:spPr bwMode="auto">
              <a:xfrm rot="18300000" flipH="1">
                <a:off x="8218306" y="4819232"/>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speedometer_2">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41" name="Group 40">
              <a:extLst/>
            </p:cNvPr>
            <p:cNvGrpSpPr/>
            <p:nvPr/>
          </p:nvGrpSpPr>
          <p:grpSpPr>
            <a:xfrm>
              <a:off x="7460301" y="5464869"/>
              <a:ext cx="523664" cy="523664"/>
              <a:chOff x="7460301" y="5551229"/>
              <a:chExt cx="523664" cy="523664"/>
            </a:xfrm>
          </p:grpSpPr>
          <p:sp>
            <p:nvSpPr>
              <p:cNvPr id="60" name="Oval 59">
                <a:extLst/>
              </p:cNvPr>
              <p:cNvSpPr/>
              <p:nvPr/>
            </p:nvSpPr>
            <p:spPr bwMode="auto">
              <a:xfrm rot="19620000" flipH="1">
                <a:off x="7460301" y="5551229"/>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document_6">
                <a:extLst/>
              </p:cNvPr>
              <p:cNvSpPr>
                <a:spLocks noChangeAspect="1" noEditPoints="1"/>
              </p:cNvSpPr>
              <p:nvPr/>
            </p:nvSpPr>
            <p:spPr bwMode="auto">
              <a:xfrm>
                <a:off x="7609395" y="5672138"/>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42" name="Group 41">
              <a:extLst/>
            </p:cNvPr>
            <p:cNvGrpSpPr/>
            <p:nvPr/>
          </p:nvGrpSpPr>
          <p:grpSpPr>
            <a:xfrm>
              <a:off x="8657336" y="3723172"/>
              <a:ext cx="523664" cy="523664"/>
              <a:chOff x="8657336" y="3809532"/>
              <a:chExt cx="523664" cy="523664"/>
            </a:xfrm>
          </p:grpSpPr>
          <p:sp>
            <p:nvSpPr>
              <p:cNvPr id="56" name="Oval 55">
                <a:extLst/>
              </p:cNvPr>
              <p:cNvSpPr/>
              <p:nvPr/>
            </p:nvSpPr>
            <p:spPr bwMode="auto">
              <a:xfrm rot="16920000" flipH="1">
                <a:off x="8657336" y="3809532"/>
                <a:ext cx="523664" cy="523664"/>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a:extLst/>
              </p:cNvPr>
              <p:cNvGrpSpPr/>
              <p:nvPr/>
            </p:nvGrpSpPr>
            <p:grpSpPr>
              <a:xfrm>
                <a:off x="8746154" y="3970338"/>
                <a:ext cx="346030" cy="202052"/>
                <a:chOff x="11030366" y="2382953"/>
                <a:chExt cx="397040" cy="231838"/>
              </a:xfrm>
            </p:grpSpPr>
            <p:sp>
              <p:nvSpPr>
                <p:cNvPr id="58" name="Freeform 77">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Freeform 78">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43" name="Oval 42">
              <a:extLst/>
            </p:cNvPr>
            <p:cNvSpPr/>
            <p:nvPr/>
          </p:nvSpPr>
          <p:spPr bwMode="auto">
            <a:xfrm flipH="1">
              <a:off x="5954394" y="902864"/>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a:extLst/>
            </p:cNvPr>
            <p:cNvSpPr/>
            <p:nvPr/>
          </p:nvSpPr>
          <p:spPr bwMode="auto">
            <a:xfrm rot="1320000">
              <a:off x="6795085" y="1066278"/>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a:extLst/>
            </p:cNvPr>
            <p:cNvSpPr/>
            <p:nvPr/>
          </p:nvSpPr>
          <p:spPr bwMode="auto">
            <a:xfrm rot="20280000" flipH="1">
              <a:off x="5113704" y="1066278"/>
              <a:ext cx="527686" cy="52768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6" name="Group 45">
              <a:extLst/>
            </p:cNvPr>
            <p:cNvGrpSpPr/>
            <p:nvPr/>
          </p:nvGrpSpPr>
          <p:grpSpPr>
            <a:xfrm>
              <a:off x="5230594" y="1222336"/>
              <a:ext cx="293906" cy="215572"/>
              <a:chOff x="4036202" y="3031654"/>
              <a:chExt cx="514225" cy="377173"/>
            </a:xfrm>
          </p:grpSpPr>
          <p:sp>
            <p:nvSpPr>
              <p:cNvPr id="54" name="Freeform 9">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5" name="Rectangle 54">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7" name="Group 46">
              <a:extLst/>
            </p:cNvPr>
            <p:cNvGrpSpPr/>
            <p:nvPr/>
          </p:nvGrpSpPr>
          <p:grpSpPr>
            <a:xfrm>
              <a:off x="6046259" y="1052034"/>
              <a:ext cx="343958" cy="229346"/>
              <a:chOff x="4658896" y="2838920"/>
              <a:chExt cx="854707" cy="569907"/>
            </a:xfrm>
          </p:grpSpPr>
          <p:sp>
            <p:nvSpPr>
              <p:cNvPr id="52" name="Freeform 5">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3" name="Isosceles Triangle 52">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8" name="Group 47">
              <a:extLst/>
            </p:cNvPr>
            <p:cNvGrpSpPr/>
            <p:nvPr/>
          </p:nvGrpSpPr>
          <p:grpSpPr>
            <a:xfrm>
              <a:off x="6971989" y="1185528"/>
              <a:ext cx="173878" cy="289186"/>
              <a:chOff x="5622072" y="3034107"/>
              <a:chExt cx="225306" cy="374720"/>
            </a:xfrm>
          </p:grpSpPr>
          <p:sp>
            <p:nvSpPr>
              <p:cNvPr id="50" name="Freeform 5">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cmpd="sng" algn="ctr">
                <a:solidFill>
                  <a:srgbClr val="505050"/>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1" name="Oval 50">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9" name="Intelligent Cloud">
              <a:extLst/>
            </p:cNvPr>
            <p:cNvSpPr txBox="1"/>
            <p:nvPr/>
          </p:nvSpPr>
          <p:spPr>
            <a:xfrm>
              <a:off x="4890593" y="6243866"/>
              <a:ext cx="2666820"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50" normalizeH="0" baseline="0" noProof="0">
                  <a:ln>
                    <a:noFill/>
                  </a:ln>
                  <a:gradFill>
                    <a:gsLst>
                      <a:gs pos="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Intelligent Edge</a:t>
              </a:r>
            </a:p>
          </p:txBody>
        </p:sp>
      </p:grpSp>
    </p:spTree>
    <p:extLst>
      <p:ext uri="{BB962C8B-B14F-4D97-AF65-F5344CB8AC3E}">
        <p14:creationId xmlns:p14="http://schemas.microsoft.com/office/powerpoint/2010/main" val="2305766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E2FB17A-3B12-4BB8-BFA5-4EE950B9F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54" y="0"/>
            <a:ext cx="9714292" cy="6858000"/>
          </a:xfrm>
          <a:prstGeom prst="rect">
            <a:avLst/>
          </a:prstGeom>
        </p:spPr>
      </p:pic>
      <p:sp>
        <p:nvSpPr>
          <p:cNvPr id="2" name="Title 1">
            <a:extLst>
              <a:ext uri="{FF2B5EF4-FFF2-40B4-BE49-F238E27FC236}">
                <a16:creationId xmlns:a16="http://schemas.microsoft.com/office/drawing/2014/main" id="{59C85DD4-C156-0140-8AFE-AE129FA4858F}"/>
              </a:ext>
            </a:extLst>
          </p:cNvPr>
          <p:cNvSpPr>
            <a:spLocks noGrp="1"/>
          </p:cNvSpPr>
          <p:nvPr>
            <p:ph type="title"/>
          </p:nvPr>
        </p:nvSpPr>
        <p:spPr>
          <a:xfrm>
            <a:off x="0" y="0"/>
            <a:ext cx="10515600" cy="1325563"/>
          </a:xfrm>
        </p:spPr>
        <p:txBody>
          <a:bodyPr/>
          <a:lstStyle/>
          <a:p>
            <a:r>
              <a:rPr lang="en-US"/>
              <a:t>The Azure ML Deployment Pipeline</a:t>
            </a:r>
          </a:p>
        </p:txBody>
      </p:sp>
      <p:pic>
        <p:nvPicPr>
          <p:cNvPr id="3" name="Picture 2">
            <a:extLst>
              <a:ext uri="{FF2B5EF4-FFF2-40B4-BE49-F238E27FC236}">
                <a16:creationId xmlns:a16="http://schemas.microsoft.com/office/drawing/2014/main" id="{14D96203-4FDC-4AD8-BFBA-043E6AFE3AC9}"/>
              </a:ext>
            </a:extLst>
          </p:cNvPr>
          <p:cNvPicPr>
            <a:picLocks noChangeAspect="1"/>
          </p:cNvPicPr>
          <p:nvPr/>
        </p:nvPicPr>
        <p:blipFill>
          <a:blip r:embed="rId3"/>
          <a:stretch>
            <a:fillRect/>
          </a:stretch>
        </p:blipFill>
        <p:spPr>
          <a:xfrm>
            <a:off x="3894852" y="3020107"/>
            <a:ext cx="490536" cy="452436"/>
          </a:xfrm>
          <a:prstGeom prst="rect">
            <a:avLst/>
          </a:prstGeom>
        </p:spPr>
      </p:pic>
    </p:spTree>
    <p:extLst>
      <p:ext uri="{BB962C8B-B14F-4D97-AF65-F5344CB8AC3E}">
        <p14:creationId xmlns:p14="http://schemas.microsoft.com/office/powerpoint/2010/main" val="17440067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E296DED-8D87-A74C-9465-B8B5F184CF8C}"/>
              </a:ext>
            </a:extLst>
          </p:cNvPr>
          <p:cNvPicPr>
            <a:picLocks noChangeAspect="1"/>
          </p:cNvPicPr>
          <p:nvPr/>
        </p:nvPicPr>
        <p:blipFill>
          <a:blip r:embed="rId2"/>
          <a:stretch>
            <a:fillRect/>
          </a:stretch>
        </p:blipFill>
        <p:spPr>
          <a:xfrm>
            <a:off x="3440740" y="0"/>
            <a:ext cx="8777829" cy="6858000"/>
          </a:xfrm>
          <a:prstGeom prst="rect">
            <a:avLst/>
          </a:prstGeom>
        </p:spPr>
      </p:pic>
      <p:sp>
        <p:nvSpPr>
          <p:cNvPr id="2" name="Title 1">
            <a:extLst>
              <a:ext uri="{FF2B5EF4-FFF2-40B4-BE49-F238E27FC236}">
                <a16:creationId xmlns:a16="http://schemas.microsoft.com/office/drawing/2014/main" id="{6075729F-A3E8-5A4F-908A-03792BC0EA50}"/>
              </a:ext>
            </a:extLst>
          </p:cNvPr>
          <p:cNvSpPr>
            <a:spLocks noGrp="1"/>
          </p:cNvSpPr>
          <p:nvPr>
            <p:ph type="title"/>
          </p:nvPr>
        </p:nvSpPr>
        <p:spPr>
          <a:xfrm>
            <a:off x="171804" y="1964724"/>
            <a:ext cx="3323065" cy="3907160"/>
          </a:xfrm>
        </p:spPr>
        <p:txBody>
          <a:bodyPr/>
          <a:lstStyle/>
          <a:p>
            <a:r>
              <a:rPr lang="en-US" sz="4400"/>
              <a:t>Building</a:t>
            </a:r>
            <a:br>
              <a:rPr lang="en-US" sz="4400"/>
            </a:br>
            <a:r>
              <a:rPr lang="en-US" sz="4400"/>
              <a:t>AI </a:t>
            </a:r>
            <a:br>
              <a:rPr lang="en-US" sz="4400"/>
            </a:br>
            <a:r>
              <a:rPr lang="en-US" sz="4400"/>
              <a:t>Solutions</a:t>
            </a:r>
            <a:br>
              <a:rPr lang="en-US" sz="4400"/>
            </a:br>
            <a:r>
              <a:rPr lang="en-US" sz="4400"/>
              <a:t>for the Intelligent Edge</a:t>
            </a:r>
          </a:p>
        </p:txBody>
      </p:sp>
      <p:grpSp>
        <p:nvGrpSpPr>
          <p:cNvPr id="12" name="Group 11">
            <a:extLst>
              <a:ext uri="{FF2B5EF4-FFF2-40B4-BE49-F238E27FC236}">
                <a16:creationId xmlns:a16="http://schemas.microsoft.com/office/drawing/2014/main" id="{806D8217-80F3-854F-A6DD-4328AD1E1611}"/>
              </a:ext>
            </a:extLst>
          </p:cNvPr>
          <p:cNvGrpSpPr/>
          <p:nvPr/>
        </p:nvGrpSpPr>
        <p:grpSpPr>
          <a:xfrm>
            <a:off x="8312046" y="397239"/>
            <a:ext cx="3305331" cy="1567485"/>
            <a:chOff x="8312046" y="397239"/>
            <a:chExt cx="3305331" cy="1567485"/>
          </a:xfrm>
          <a:solidFill>
            <a:schemeClr val="bg1"/>
          </a:solidFill>
        </p:grpSpPr>
        <p:sp>
          <p:nvSpPr>
            <p:cNvPr id="10" name="Rectangle 9">
              <a:extLst>
                <a:ext uri="{FF2B5EF4-FFF2-40B4-BE49-F238E27FC236}">
                  <a16:creationId xmlns:a16="http://schemas.microsoft.com/office/drawing/2014/main" id="{6A230FDE-02CD-5543-AC49-45CA6C222927}"/>
                </a:ext>
              </a:extLst>
            </p:cNvPr>
            <p:cNvSpPr/>
            <p:nvPr/>
          </p:nvSpPr>
          <p:spPr bwMode="auto">
            <a:xfrm>
              <a:off x="8312046" y="404734"/>
              <a:ext cx="3290341" cy="75700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8313DA5-B58B-8D40-BA52-0DDF7092F638}"/>
                </a:ext>
              </a:extLst>
            </p:cNvPr>
            <p:cNvSpPr/>
            <p:nvPr/>
          </p:nvSpPr>
          <p:spPr bwMode="auto">
            <a:xfrm>
              <a:off x="9736111" y="397239"/>
              <a:ext cx="1881266" cy="15674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5BE5885-6A0C-8A4F-9C6D-69D075174E6F}"/>
              </a:ext>
            </a:extLst>
          </p:cNvPr>
          <p:cNvSpPr/>
          <p:nvPr/>
        </p:nvSpPr>
        <p:spPr bwMode="auto">
          <a:xfrm>
            <a:off x="7255240" y="1663908"/>
            <a:ext cx="140158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45BCF83-46CD-B542-BDA0-0C250D22A0FA}"/>
              </a:ext>
            </a:extLst>
          </p:cNvPr>
          <p:cNvGrpSpPr/>
          <p:nvPr/>
        </p:nvGrpSpPr>
        <p:grpSpPr>
          <a:xfrm>
            <a:off x="9361357" y="2068643"/>
            <a:ext cx="2345961" cy="1671403"/>
            <a:chOff x="9361357" y="2068643"/>
            <a:chExt cx="2345961" cy="1671403"/>
          </a:xfrm>
          <a:solidFill>
            <a:schemeClr val="bg1"/>
          </a:solidFill>
        </p:grpSpPr>
        <p:sp>
          <p:nvSpPr>
            <p:cNvPr id="14" name="Rectangle 13">
              <a:extLst>
                <a:ext uri="{FF2B5EF4-FFF2-40B4-BE49-F238E27FC236}">
                  <a16:creationId xmlns:a16="http://schemas.microsoft.com/office/drawing/2014/main" id="{DF69E0B3-F5F5-5F4F-A583-23766B786404}"/>
                </a:ext>
              </a:extLst>
            </p:cNvPr>
            <p:cNvSpPr/>
            <p:nvPr/>
          </p:nvSpPr>
          <p:spPr bwMode="auto">
            <a:xfrm>
              <a:off x="9908498" y="2068643"/>
              <a:ext cx="1439056" cy="9968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5EFA89B-F73D-B04C-BA1D-22E3765EF843}"/>
                </a:ext>
              </a:extLst>
            </p:cNvPr>
            <p:cNvSpPr/>
            <p:nvPr/>
          </p:nvSpPr>
          <p:spPr bwMode="auto">
            <a:xfrm>
              <a:off x="9361357" y="3005528"/>
              <a:ext cx="2345961" cy="7345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7188F1CB-5FB7-B64E-91C5-48863BAB1DDB}"/>
              </a:ext>
            </a:extLst>
          </p:cNvPr>
          <p:cNvGrpSpPr/>
          <p:nvPr/>
        </p:nvGrpSpPr>
        <p:grpSpPr>
          <a:xfrm>
            <a:off x="8551889" y="3780706"/>
            <a:ext cx="3140438" cy="2765179"/>
            <a:chOff x="8551889" y="3801019"/>
            <a:chExt cx="3140438" cy="2779157"/>
          </a:xfrm>
          <a:solidFill>
            <a:schemeClr val="bg1"/>
          </a:solidFill>
        </p:grpSpPr>
        <p:sp>
          <p:nvSpPr>
            <p:cNvPr id="17" name="Rectangle 16">
              <a:extLst>
                <a:ext uri="{FF2B5EF4-FFF2-40B4-BE49-F238E27FC236}">
                  <a16:creationId xmlns:a16="http://schemas.microsoft.com/office/drawing/2014/main" id="{96BDFBB4-A725-FC4F-A7EA-B54ECEBCEF83}"/>
                </a:ext>
              </a:extLst>
            </p:cNvPr>
            <p:cNvSpPr/>
            <p:nvPr/>
          </p:nvSpPr>
          <p:spPr bwMode="auto">
            <a:xfrm>
              <a:off x="9661160" y="3801019"/>
              <a:ext cx="2031167" cy="11007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4C591057-E6AF-ED49-BD53-2B89598CFB55}"/>
                </a:ext>
              </a:extLst>
            </p:cNvPr>
            <p:cNvGrpSpPr/>
            <p:nvPr/>
          </p:nvGrpSpPr>
          <p:grpSpPr>
            <a:xfrm>
              <a:off x="8551889" y="4800601"/>
              <a:ext cx="2623278" cy="1779575"/>
              <a:chOff x="8551889" y="4800601"/>
              <a:chExt cx="2623278" cy="1779575"/>
            </a:xfrm>
            <a:grpFill/>
          </p:grpSpPr>
          <p:sp>
            <p:nvSpPr>
              <p:cNvPr id="18" name="Rectangle 17">
                <a:extLst>
                  <a:ext uri="{FF2B5EF4-FFF2-40B4-BE49-F238E27FC236}">
                    <a16:creationId xmlns:a16="http://schemas.microsoft.com/office/drawing/2014/main" id="{F7E8BC2F-C032-DF4E-8A38-F572D1C1397A}"/>
                  </a:ext>
                </a:extLst>
              </p:cNvPr>
              <p:cNvSpPr/>
              <p:nvPr/>
            </p:nvSpPr>
            <p:spPr bwMode="auto">
              <a:xfrm>
                <a:off x="9308891" y="4800601"/>
                <a:ext cx="1866276" cy="15964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7DEC9CB4-D654-9546-91E8-BB34CB127D21}"/>
                  </a:ext>
                </a:extLst>
              </p:cNvPr>
              <p:cNvSpPr/>
              <p:nvPr/>
            </p:nvSpPr>
            <p:spPr bwMode="auto">
              <a:xfrm>
                <a:off x="8551889" y="5943600"/>
                <a:ext cx="2615783" cy="6365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E96A5ECA-255E-7A48-99FE-A212DF94336C}"/>
              </a:ext>
            </a:extLst>
          </p:cNvPr>
          <p:cNvSpPr/>
          <p:nvPr/>
        </p:nvSpPr>
        <p:spPr bwMode="auto">
          <a:xfrm>
            <a:off x="3853080" y="4287187"/>
            <a:ext cx="1610835" cy="6892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68D67715-0942-2849-A52F-9142D7517E34}"/>
              </a:ext>
            </a:extLst>
          </p:cNvPr>
          <p:cNvGrpSpPr/>
          <p:nvPr/>
        </p:nvGrpSpPr>
        <p:grpSpPr>
          <a:xfrm>
            <a:off x="4711280" y="4915944"/>
            <a:ext cx="4599976" cy="1420636"/>
            <a:chOff x="4596490" y="4976417"/>
            <a:chExt cx="4599976" cy="1420636"/>
          </a:xfrm>
          <a:solidFill>
            <a:schemeClr val="bg1"/>
          </a:solidFill>
        </p:grpSpPr>
        <p:sp>
          <p:nvSpPr>
            <p:cNvPr id="22" name="Rectangle 21">
              <a:extLst>
                <a:ext uri="{FF2B5EF4-FFF2-40B4-BE49-F238E27FC236}">
                  <a16:creationId xmlns:a16="http://schemas.microsoft.com/office/drawing/2014/main" id="{A362A8ED-50CE-C344-9641-CE9949A0B857}"/>
                </a:ext>
              </a:extLst>
            </p:cNvPr>
            <p:cNvSpPr/>
            <p:nvPr/>
          </p:nvSpPr>
          <p:spPr bwMode="auto">
            <a:xfrm>
              <a:off x="6098285" y="5149121"/>
              <a:ext cx="3098181" cy="783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52EC6527-729C-EA44-B794-7849C79903EC}"/>
                </a:ext>
              </a:extLst>
            </p:cNvPr>
            <p:cNvGrpSpPr/>
            <p:nvPr/>
          </p:nvGrpSpPr>
          <p:grpSpPr>
            <a:xfrm>
              <a:off x="4596490" y="4976417"/>
              <a:ext cx="2021668" cy="1420636"/>
              <a:chOff x="4596490" y="4976417"/>
              <a:chExt cx="2021668" cy="1420636"/>
            </a:xfrm>
            <a:grpFill/>
          </p:grpSpPr>
          <p:grpSp>
            <p:nvGrpSpPr>
              <p:cNvPr id="25" name="Group 24">
                <a:extLst>
                  <a:ext uri="{FF2B5EF4-FFF2-40B4-BE49-F238E27FC236}">
                    <a16:creationId xmlns:a16="http://schemas.microsoft.com/office/drawing/2014/main" id="{65179E64-CE6D-4343-8D06-C6A57F3EEC4B}"/>
                  </a:ext>
                </a:extLst>
              </p:cNvPr>
              <p:cNvGrpSpPr/>
              <p:nvPr/>
            </p:nvGrpSpPr>
            <p:grpSpPr>
              <a:xfrm>
                <a:off x="4596490" y="4999220"/>
                <a:ext cx="2021668" cy="1397833"/>
                <a:chOff x="4596490" y="4999220"/>
                <a:chExt cx="2021668" cy="1397833"/>
              </a:xfrm>
              <a:grpFill/>
            </p:grpSpPr>
            <p:sp>
              <p:nvSpPr>
                <p:cNvPr id="23" name="Rectangle 22">
                  <a:extLst>
                    <a:ext uri="{FF2B5EF4-FFF2-40B4-BE49-F238E27FC236}">
                      <a16:creationId xmlns:a16="http://schemas.microsoft.com/office/drawing/2014/main" id="{C432F220-4B67-4E45-AF49-23B151FD1F47}"/>
                    </a:ext>
                  </a:extLst>
                </p:cNvPr>
                <p:cNvSpPr/>
                <p:nvPr/>
              </p:nvSpPr>
              <p:spPr bwMode="auto">
                <a:xfrm>
                  <a:off x="5044607" y="4999220"/>
                  <a:ext cx="1108856" cy="12891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576E73B0-40B7-E349-A8C7-0B8D21564A4E}"/>
                    </a:ext>
                  </a:extLst>
                </p:cNvPr>
                <p:cNvSpPr/>
                <p:nvPr/>
              </p:nvSpPr>
              <p:spPr bwMode="auto">
                <a:xfrm>
                  <a:off x="4596490" y="6041036"/>
                  <a:ext cx="2021668" cy="3560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5D679D36-A658-2646-9CE2-3B6F24548A81}"/>
                  </a:ext>
                </a:extLst>
              </p:cNvPr>
              <p:cNvSpPr/>
              <p:nvPr/>
            </p:nvSpPr>
            <p:spPr bwMode="auto">
              <a:xfrm>
                <a:off x="4669436" y="4976417"/>
                <a:ext cx="419725" cy="6036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 name="Rectangle 28">
            <a:extLst>
              <a:ext uri="{FF2B5EF4-FFF2-40B4-BE49-F238E27FC236}">
                <a16:creationId xmlns:a16="http://schemas.microsoft.com/office/drawing/2014/main" id="{A623BFEF-31EA-5B42-90C3-A08C30476ACE}"/>
              </a:ext>
            </a:extLst>
          </p:cNvPr>
          <p:cNvSpPr/>
          <p:nvPr/>
        </p:nvSpPr>
        <p:spPr bwMode="auto">
          <a:xfrm>
            <a:off x="3627620" y="2091128"/>
            <a:ext cx="2271010" cy="21660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312F1E6D-AE7A-6446-82AE-4F4E72047280}"/>
              </a:ext>
            </a:extLst>
          </p:cNvPr>
          <p:cNvGrpSpPr/>
          <p:nvPr/>
        </p:nvGrpSpPr>
        <p:grpSpPr>
          <a:xfrm>
            <a:off x="4096061" y="470751"/>
            <a:ext cx="3080479" cy="1626433"/>
            <a:chOff x="4024859" y="502170"/>
            <a:chExt cx="3080479" cy="1500029"/>
          </a:xfrm>
          <a:solidFill>
            <a:schemeClr val="bg1"/>
          </a:solidFill>
        </p:grpSpPr>
        <p:sp>
          <p:nvSpPr>
            <p:cNvPr id="32" name="Rectangle 31">
              <a:extLst>
                <a:ext uri="{FF2B5EF4-FFF2-40B4-BE49-F238E27FC236}">
                  <a16:creationId xmlns:a16="http://schemas.microsoft.com/office/drawing/2014/main" id="{3AB43DEF-6586-5C4A-A2D7-EA69EF8129DF}"/>
                </a:ext>
              </a:extLst>
            </p:cNvPr>
            <p:cNvSpPr/>
            <p:nvPr/>
          </p:nvSpPr>
          <p:spPr bwMode="auto">
            <a:xfrm>
              <a:off x="4024859" y="502170"/>
              <a:ext cx="1701384" cy="150002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6C6D7010-D4F7-C548-AA31-FD79FC413CB1}"/>
                </a:ext>
              </a:extLst>
            </p:cNvPr>
            <p:cNvSpPr/>
            <p:nvPr/>
          </p:nvSpPr>
          <p:spPr bwMode="auto">
            <a:xfrm>
              <a:off x="5516381" y="644577"/>
              <a:ext cx="1588957" cy="2248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BEE6072D-2058-924B-9B96-6EFD70D25BA5}"/>
              </a:ext>
            </a:extLst>
          </p:cNvPr>
          <p:cNvGrpSpPr/>
          <p:nvPr/>
        </p:nvGrpSpPr>
        <p:grpSpPr>
          <a:xfrm>
            <a:off x="8466701" y="2068643"/>
            <a:ext cx="1361453" cy="832748"/>
            <a:chOff x="8466701" y="2068643"/>
            <a:chExt cx="1361453" cy="832748"/>
          </a:xfrm>
          <a:solidFill>
            <a:schemeClr val="bg1"/>
          </a:solidFill>
        </p:grpSpPr>
        <p:sp>
          <p:nvSpPr>
            <p:cNvPr id="35" name="Rectangle 34">
              <a:extLst>
                <a:ext uri="{FF2B5EF4-FFF2-40B4-BE49-F238E27FC236}">
                  <a16:creationId xmlns:a16="http://schemas.microsoft.com/office/drawing/2014/main" id="{589F59D3-260B-6E43-9915-1B8E3C7EEAD5}"/>
                </a:ext>
              </a:extLst>
            </p:cNvPr>
            <p:cNvSpPr/>
            <p:nvPr/>
          </p:nvSpPr>
          <p:spPr bwMode="auto">
            <a:xfrm rot="19788510">
              <a:off x="8466701" y="2391725"/>
              <a:ext cx="1361453" cy="5096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441A639-31A3-934E-AA5F-3B1376BB91EF}"/>
                </a:ext>
              </a:extLst>
            </p:cNvPr>
            <p:cNvSpPr/>
            <p:nvPr/>
          </p:nvSpPr>
          <p:spPr bwMode="auto">
            <a:xfrm>
              <a:off x="9556230" y="2068643"/>
              <a:ext cx="247337" cy="1873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0647C6F8-C7E6-A746-AA9B-650DD8C4A0B2}"/>
              </a:ext>
            </a:extLst>
          </p:cNvPr>
          <p:cNvGrpSpPr/>
          <p:nvPr/>
        </p:nvGrpSpPr>
        <p:grpSpPr>
          <a:xfrm>
            <a:off x="8541892" y="4221132"/>
            <a:ext cx="1168305" cy="562546"/>
            <a:chOff x="8541892" y="4221132"/>
            <a:chExt cx="1168305" cy="562546"/>
          </a:xfrm>
          <a:solidFill>
            <a:schemeClr val="bg1"/>
          </a:solidFill>
        </p:grpSpPr>
        <p:sp>
          <p:nvSpPr>
            <p:cNvPr id="38" name="Rectangle 37">
              <a:extLst>
                <a:ext uri="{FF2B5EF4-FFF2-40B4-BE49-F238E27FC236}">
                  <a16:creationId xmlns:a16="http://schemas.microsoft.com/office/drawing/2014/main" id="{B33BF722-69AF-9248-ACA8-7F1D161AC2D4}"/>
                </a:ext>
              </a:extLst>
            </p:cNvPr>
            <p:cNvSpPr/>
            <p:nvPr/>
          </p:nvSpPr>
          <p:spPr bwMode="auto">
            <a:xfrm rot="2690316">
              <a:off x="8541892" y="4221132"/>
              <a:ext cx="1168305" cy="1948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8FDA4B49-3726-C640-AF65-BD7D9073F4B9}"/>
                </a:ext>
              </a:extLst>
            </p:cNvPr>
            <p:cNvSpPr/>
            <p:nvPr/>
          </p:nvSpPr>
          <p:spPr bwMode="auto">
            <a:xfrm>
              <a:off x="9505950" y="4695825"/>
              <a:ext cx="76200" cy="8785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BFB46931-A1F8-2E40-8C80-5370AA78E9AB}"/>
              </a:ext>
            </a:extLst>
          </p:cNvPr>
          <p:cNvSpPr/>
          <p:nvPr/>
        </p:nvSpPr>
        <p:spPr bwMode="auto">
          <a:xfrm rot="19878610">
            <a:off x="5539690" y="4142273"/>
            <a:ext cx="1279137" cy="146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9A7C221D-F9B0-3148-97EF-C59393E37E4F}"/>
              </a:ext>
            </a:extLst>
          </p:cNvPr>
          <p:cNvGrpSpPr/>
          <p:nvPr/>
        </p:nvGrpSpPr>
        <p:grpSpPr>
          <a:xfrm>
            <a:off x="6575086" y="2495862"/>
            <a:ext cx="2275020" cy="1858968"/>
            <a:chOff x="6732270" y="2640330"/>
            <a:chExt cx="1969410" cy="1714500"/>
          </a:xfrm>
          <a:solidFill>
            <a:schemeClr val="bg1"/>
          </a:solidFill>
        </p:grpSpPr>
        <p:sp>
          <p:nvSpPr>
            <p:cNvPr id="42" name="Rectangle 41">
              <a:extLst>
                <a:ext uri="{FF2B5EF4-FFF2-40B4-BE49-F238E27FC236}">
                  <a16:creationId xmlns:a16="http://schemas.microsoft.com/office/drawing/2014/main" id="{7AA5E438-6D6A-2E47-8D80-81E2EDB8C4AD}"/>
                </a:ext>
              </a:extLst>
            </p:cNvPr>
            <p:cNvSpPr/>
            <p:nvPr/>
          </p:nvSpPr>
          <p:spPr bwMode="auto">
            <a:xfrm>
              <a:off x="7052310" y="2640330"/>
              <a:ext cx="1378578" cy="170878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5B2F90E9-3082-3747-B882-B09CC466C4DC}"/>
                </a:ext>
              </a:extLst>
            </p:cNvPr>
            <p:cNvSpPr/>
            <p:nvPr/>
          </p:nvSpPr>
          <p:spPr bwMode="auto">
            <a:xfrm>
              <a:off x="6732270" y="4091940"/>
              <a:ext cx="1969410" cy="2628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91576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41"/>
                                        </p:tgtEl>
                                      </p:cBhvr>
                                    </p:animEffect>
                                    <p:set>
                                      <p:cBhvr>
                                        <p:cTn id="15" dur="1" fill="hold">
                                          <p:stCondLst>
                                            <p:cond delay="499"/>
                                          </p:stCondLst>
                                        </p:cTn>
                                        <p:tgtEl>
                                          <p:spTgt spid="41"/>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40"/>
                                        </p:tgtEl>
                                      </p:cBhvr>
                                    </p:animEffect>
                                    <p:set>
                                      <p:cBhvr>
                                        <p:cTn id="41" dur="1" fill="hold">
                                          <p:stCondLst>
                                            <p:cond delay="499"/>
                                          </p:stCondLst>
                                        </p:cTn>
                                        <p:tgtEl>
                                          <p:spTgt spid="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46"/>
                                        </p:tgtEl>
                                      </p:cBhvr>
                                    </p:animEffect>
                                    <p:set>
                                      <p:cBhvr>
                                        <p:cTn id="46" dur="1" fill="hold">
                                          <p:stCondLst>
                                            <p:cond delay="499"/>
                                          </p:stCondLst>
                                        </p:cTn>
                                        <p:tgtEl>
                                          <p:spTgt spid="4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0" nodeType="clickEffect">
                                  <p:stCondLst>
                                    <p:cond delay="0"/>
                                  </p:stCondLst>
                                  <p:childTnLst>
                                    <p:animEffect transition="out" filter="dissolve">
                                      <p:cBhvr>
                                        <p:cTn id="50" dur="500"/>
                                        <p:tgtEl>
                                          <p:spTgt spid="29"/>
                                        </p:tgtEl>
                                      </p:cBhvr>
                                    </p:animEffect>
                                    <p:set>
                                      <p:cBhvr>
                                        <p:cTn id="51" dur="1" fill="hold">
                                          <p:stCondLst>
                                            <p:cond delay="499"/>
                                          </p:stCondLst>
                                        </p:cTn>
                                        <p:tgtEl>
                                          <p:spTgt spid="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nodeType="clickEffect">
                                  <p:stCondLst>
                                    <p:cond delay="0"/>
                                  </p:stCondLst>
                                  <p:childTnLst>
                                    <p:animEffect transition="out" filter="dissolve">
                                      <p:cBhvr>
                                        <p:cTn id="55" dur="500"/>
                                        <p:tgtEl>
                                          <p:spTgt spid="34"/>
                                        </p:tgtEl>
                                      </p:cBhvr>
                                    </p:animEffect>
                                    <p:set>
                                      <p:cBhvr>
                                        <p:cTn id="5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9"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068" y="197669"/>
            <a:ext cx="11655840" cy="1103427"/>
          </a:xfrm>
        </p:spPr>
        <p:txBody>
          <a:bodyPr/>
          <a:lstStyle/>
          <a:p>
            <a:r>
              <a:rPr lang="en-US">
                <a:solidFill>
                  <a:schemeClr val="tx1"/>
                </a:solidFill>
              </a:rPr>
              <a:t>Vision AI Developer Kit</a:t>
            </a:r>
            <a:br>
              <a:rPr lang="en-US">
                <a:solidFill>
                  <a:schemeClr val="tx1"/>
                </a:solidFill>
              </a:rPr>
            </a:br>
            <a:r>
              <a:rPr lang="en-US" sz="2400">
                <a:solidFill>
                  <a:schemeClr val="tx1"/>
                </a:solidFill>
              </a:rPr>
              <a:t>Hardware Specification</a:t>
            </a:r>
            <a:endParaRPr lang="en-US">
              <a:solidFill>
                <a:schemeClr val="tx1"/>
              </a:solidFill>
            </a:endParaRPr>
          </a:p>
        </p:txBody>
      </p:sp>
      <p:pic>
        <p:nvPicPr>
          <p:cNvPr id="149" name="Picture 148">
            <a:extLst>
              <a:ext uri="{FF2B5EF4-FFF2-40B4-BE49-F238E27FC236}">
                <a16:creationId xmlns:a16="http://schemas.microsoft.com/office/drawing/2014/main" id="{E2000AD6-F226-4F2E-B116-4ADA26745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91" y="1637403"/>
            <a:ext cx="7259901" cy="4210581"/>
          </a:xfrm>
          <a:prstGeom prst="rect">
            <a:avLst/>
          </a:prstGeom>
        </p:spPr>
      </p:pic>
      <p:pic>
        <p:nvPicPr>
          <p:cNvPr id="150" name="Picture 149">
            <a:extLst>
              <a:ext uri="{FF2B5EF4-FFF2-40B4-BE49-F238E27FC236}">
                <a16:creationId xmlns:a16="http://schemas.microsoft.com/office/drawing/2014/main" id="{61B00B2E-CA32-4544-9F11-9E54CA68C5E5}"/>
              </a:ext>
            </a:extLst>
          </p:cNvPr>
          <p:cNvPicPr>
            <a:picLocks noChangeAspect="1"/>
          </p:cNvPicPr>
          <p:nvPr/>
        </p:nvPicPr>
        <p:blipFill>
          <a:blip r:embed="rId4"/>
          <a:stretch>
            <a:fillRect/>
          </a:stretch>
        </p:blipFill>
        <p:spPr>
          <a:xfrm>
            <a:off x="8125310" y="1763265"/>
            <a:ext cx="3257891" cy="3958856"/>
          </a:xfrm>
          <a:prstGeom prst="rect">
            <a:avLst/>
          </a:prstGeom>
        </p:spPr>
      </p:pic>
    </p:spTree>
    <p:extLst>
      <p:ext uri="{BB962C8B-B14F-4D97-AF65-F5344CB8AC3E}">
        <p14:creationId xmlns:p14="http://schemas.microsoft.com/office/powerpoint/2010/main" val="924647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7121F3-CF92-4ABD-AB39-510B57214FC6}"/>
              </a:ext>
            </a:extLst>
          </p:cNvPr>
          <p:cNvSpPr>
            <a:spLocks noGrp="1"/>
          </p:cNvSpPr>
          <p:nvPr>
            <p:ph type="title"/>
          </p:nvPr>
        </p:nvSpPr>
        <p:spPr>
          <a:xfrm>
            <a:off x="107878" y="289511"/>
            <a:ext cx="12096078" cy="899665"/>
          </a:xfrm>
        </p:spPr>
        <p:txBody>
          <a:bodyPr/>
          <a:lstStyle/>
          <a:p>
            <a:r>
              <a:rPr lang="en-US" sz="4400"/>
              <a:t>Vision AI Development kit – System Architecture</a:t>
            </a:r>
          </a:p>
        </p:txBody>
      </p:sp>
      <p:pic>
        <p:nvPicPr>
          <p:cNvPr id="5" name="Picture 4" descr="A screenshot of a cell phone&#10;&#10;Description generated with very high confidence">
            <a:extLst>
              <a:ext uri="{FF2B5EF4-FFF2-40B4-BE49-F238E27FC236}">
                <a16:creationId xmlns:a16="http://schemas.microsoft.com/office/drawing/2014/main" id="{B99DFC16-E409-4807-BF8E-2C350E08786F}"/>
              </a:ext>
            </a:extLst>
          </p:cNvPr>
          <p:cNvPicPr>
            <a:picLocks noChangeAspect="1"/>
          </p:cNvPicPr>
          <p:nvPr/>
        </p:nvPicPr>
        <p:blipFill rotWithShape="1">
          <a:blip r:embed="rId2">
            <a:extLst>
              <a:ext uri="{28A0092B-C50C-407E-A947-70E740481C1C}">
                <a14:useLocalDpi xmlns:a14="http://schemas.microsoft.com/office/drawing/2010/main" val="0"/>
              </a:ext>
            </a:extLst>
          </a:blip>
          <a:srcRect t="5229" b="16470"/>
          <a:stretch/>
        </p:blipFill>
        <p:spPr>
          <a:xfrm>
            <a:off x="889844" y="1357095"/>
            <a:ext cx="10412312" cy="5369859"/>
          </a:xfrm>
          <a:prstGeom prst="rect">
            <a:avLst/>
          </a:prstGeom>
        </p:spPr>
      </p:pic>
    </p:spTree>
    <p:extLst>
      <p:ext uri="{BB962C8B-B14F-4D97-AF65-F5344CB8AC3E}">
        <p14:creationId xmlns:p14="http://schemas.microsoft.com/office/powerpoint/2010/main" val="13964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29488" y="1412284"/>
            <a:ext cx="9786415" cy="1661993"/>
          </a:xfrm>
        </p:spPr>
        <p:txBody>
          <a:bodyPr/>
          <a:lstStyle/>
          <a:p>
            <a:r>
              <a:rPr lang="en-US"/>
              <a:t>AI for Intelligent Cloud and Intelligent Edge:</a:t>
            </a:r>
            <a:br>
              <a:rPr lang="en-US"/>
            </a:br>
            <a:r>
              <a:rPr lang="en-US"/>
              <a:t>Discover, Deploy, and Manage with Azure ML Services </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29487" y="3536731"/>
            <a:ext cx="6730141" cy="3077766"/>
          </a:xfrm>
        </p:spPr>
        <p:txBody>
          <a:bodyPr/>
          <a:lstStyle/>
          <a:p>
            <a:r>
              <a:rPr lang="en-US" dirty="0"/>
              <a:t>Dave Wentzel</a:t>
            </a:r>
          </a:p>
          <a:p>
            <a:r>
              <a:rPr lang="en-US" dirty="0"/>
              <a:t>Data &amp; AI Technical Architect</a:t>
            </a:r>
          </a:p>
          <a:p>
            <a:r>
              <a:rPr lang="en-US" dirty="0"/>
              <a:t>Microsoft Technology Center – Malvern/Philadelphia</a:t>
            </a:r>
          </a:p>
          <a:p>
            <a:r>
              <a:rPr lang="en-US" dirty="0">
                <a:hlinkClick r:id="rId3"/>
              </a:rPr>
              <a:t>davew@Microsoft.com</a:t>
            </a:r>
            <a:endParaRPr lang="en-US" dirty="0"/>
          </a:p>
          <a:p>
            <a:r>
              <a:rPr lang="en-US" dirty="0"/>
              <a:t>linkedin.com/in/</a:t>
            </a:r>
            <a:r>
              <a:rPr lang="en-US" dirty="0" err="1"/>
              <a:t>dwentzel</a:t>
            </a:r>
            <a:endParaRPr lang="en-US" dirty="0"/>
          </a:p>
          <a:p>
            <a:endParaRPr lang="en-US" dirty="0"/>
          </a:p>
          <a:p>
            <a:endParaRPr lang="en-US" dirty="0"/>
          </a:p>
          <a:p>
            <a:r>
              <a:rPr lang="en-US" dirty="0"/>
              <a:t>aka.ms/davew_pts_azureml</a:t>
            </a:r>
          </a:p>
          <a:p>
            <a:endParaRPr lang="en-US" dirty="0"/>
          </a:p>
          <a:p>
            <a:endParaRPr lang="en-US" dirty="0"/>
          </a:p>
        </p:txBody>
      </p:sp>
    </p:spTree>
    <p:extLst>
      <p:ext uri="{BB962C8B-B14F-4D97-AF65-F5344CB8AC3E}">
        <p14:creationId xmlns:p14="http://schemas.microsoft.com/office/powerpoint/2010/main" val="399335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A0598-7984-4725-B5CB-CFBA155A4146}"/>
              </a:ext>
            </a:extLst>
          </p:cNvPr>
          <p:cNvSpPr>
            <a:spLocks noGrp="1"/>
          </p:cNvSpPr>
          <p:nvPr>
            <p:ph type="title"/>
          </p:nvPr>
        </p:nvSpPr>
        <p:spPr>
          <a:xfrm>
            <a:off x="381000" y="2350439"/>
            <a:ext cx="11097827" cy="1292662"/>
          </a:xfrm>
        </p:spPr>
        <p:txBody>
          <a:bodyPr/>
          <a:lstStyle/>
          <a:p>
            <a:r>
              <a:rPr lang="en-US" sz="4000" b="1" dirty="0">
                <a:solidFill>
                  <a:srgbClr val="FFFF00"/>
                </a:solidFill>
              </a:rPr>
              <a:t>What’s New in SQL Server 2019 Backup and Restore</a:t>
            </a:r>
            <a:endParaRPr lang="en-US" sz="4000" b="1" dirty="0"/>
          </a:p>
        </p:txBody>
      </p:sp>
      <p:pic>
        <p:nvPicPr>
          <p:cNvPr id="8" name="Graphic 7">
            <a:extLst>
              <a:ext uri="{FF2B5EF4-FFF2-40B4-BE49-F238E27FC236}">
                <a16:creationId xmlns:a16="http://schemas.microsoft.com/office/drawing/2014/main" id="{7B3FF812-C31F-4E76-AE5D-6920EF7176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5020" y="290725"/>
            <a:ext cx="1247614" cy="1247614"/>
          </a:xfrm>
          <a:prstGeom prst="rect">
            <a:avLst/>
          </a:prstGeom>
        </p:spPr>
      </p:pic>
    </p:spTree>
    <p:extLst>
      <p:ext uri="{BB962C8B-B14F-4D97-AF65-F5344CB8AC3E}">
        <p14:creationId xmlns:p14="http://schemas.microsoft.com/office/powerpoint/2010/main" val="204420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A0598-7984-4725-B5CB-CFBA155A4146}"/>
              </a:ext>
            </a:extLst>
          </p:cNvPr>
          <p:cNvSpPr>
            <a:spLocks noGrp="1"/>
          </p:cNvSpPr>
          <p:nvPr>
            <p:ph type="title"/>
          </p:nvPr>
        </p:nvSpPr>
        <p:spPr>
          <a:xfrm>
            <a:off x="2319254" y="2350439"/>
            <a:ext cx="9159573" cy="4062651"/>
          </a:xfrm>
        </p:spPr>
        <p:txBody>
          <a:bodyPr/>
          <a:lstStyle/>
          <a:p>
            <a:r>
              <a:rPr lang="en-US" sz="4000" b="1" dirty="0">
                <a:solidFill>
                  <a:srgbClr val="FFFF00"/>
                </a:solidFill>
              </a:rPr>
              <a:t>Intro to Azure Machine Learning</a:t>
            </a:r>
            <a:br>
              <a:rPr lang="en-US" sz="4000" b="1" dirty="0">
                <a:solidFill>
                  <a:schemeClr val="tx1"/>
                </a:solidFill>
              </a:rPr>
            </a:br>
            <a:br>
              <a:rPr lang="en-US" sz="4000" b="1" dirty="0">
                <a:solidFill>
                  <a:schemeClr val="tx1"/>
                </a:solidFill>
              </a:rPr>
            </a:br>
            <a:r>
              <a:rPr lang="en-US" sz="4000" b="1" dirty="0">
                <a:solidFill>
                  <a:schemeClr val="tx1"/>
                </a:solidFill>
              </a:rPr>
              <a:t>Manage and deploy AI models</a:t>
            </a:r>
            <a:br>
              <a:rPr lang="en-US" sz="4000" b="1" dirty="0"/>
            </a:br>
            <a:br>
              <a:rPr lang="en-US" sz="4000" b="1" dirty="0"/>
            </a:br>
            <a:r>
              <a:rPr lang="en-US" sz="4000" b="1" dirty="0"/>
              <a:t>Increase perf.</a:t>
            </a:r>
            <a:r>
              <a:rPr lang="en-US" sz="4000" b="1" dirty="0">
                <a:solidFill>
                  <a:schemeClr val="tx1"/>
                </a:solidFill>
              </a:rPr>
              <a:t> with HW acceleration</a:t>
            </a:r>
            <a:br>
              <a:rPr lang="en-US" sz="4000" b="1" dirty="0"/>
            </a:br>
            <a:br>
              <a:rPr lang="en-US" sz="4000" b="1" dirty="0"/>
            </a:br>
            <a:r>
              <a:rPr lang="en-US" sz="4000" b="1" dirty="0"/>
              <a:t>Deploy AI models to the Edge </a:t>
            </a:r>
          </a:p>
        </p:txBody>
      </p:sp>
      <p:grpSp>
        <p:nvGrpSpPr>
          <p:cNvPr id="7" name="Group 6">
            <a:extLst>
              <a:ext uri="{FF2B5EF4-FFF2-40B4-BE49-F238E27FC236}">
                <a16:creationId xmlns:a16="http://schemas.microsoft.com/office/drawing/2014/main" id="{E2C14252-141F-4388-82D8-F8A9194C09CA}"/>
              </a:ext>
            </a:extLst>
          </p:cNvPr>
          <p:cNvGrpSpPr/>
          <p:nvPr/>
        </p:nvGrpSpPr>
        <p:grpSpPr>
          <a:xfrm>
            <a:off x="0" y="-325374"/>
            <a:ext cx="2890746" cy="2524612"/>
            <a:chOff x="1107293" y="2030783"/>
            <a:chExt cx="2890746" cy="2524612"/>
          </a:xfrm>
        </p:grpSpPr>
        <p:sp>
          <p:nvSpPr>
            <p:cNvPr id="5" name="TextBox 4">
              <a:extLst>
                <a:ext uri="{FF2B5EF4-FFF2-40B4-BE49-F238E27FC236}">
                  <a16:creationId xmlns:a16="http://schemas.microsoft.com/office/drawing/2014/main" id="{722CA9D2-7F27-4E83-9A27-72EFEFC57935}"/>
                </a:ext>
              </a:extLst>
            </p:cNvPr>
            <p:cNvSpPr txBox="1"/>
            <p:nvPr/>
          </p:nvSpPr>
          <p:spPr>
            <a:xfrm>
              <a:off x="1507958" y="2030783"/>
              <a:ext cx="2318084" cy="22067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AI</a:t>
              </a:r>
            </a:p>
          </p:txBody>
        </p:sp>
        <p:sp>
          <p:nvSpPr>
            <p:cNvPr id="6" name="TextBox 5">
              <a:extLst>
                <a:ext uri="{FF2B5EF4-FFF2-40B4-BE49-F238E27FC236}">
                  <a16:creationId xmlns:a16="http://schemas.microsoft.com/office/drawing/2014/main" id="{DEDE537B-C96F-44E8-A5CF-EADB456FAB0E}"/>
                </a:ext>
              </a:extLst>
            </p:cNvPr>
            <p:cNvSpPr txBox="1"/>
            <p:nvPr/>
          </p:nvSpPr>
          <p:spPr>
            <a:xfrm>
              <a:off x="1107293" y="3761331"/>
              <a:ext cx="2890746" cy="7940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Cloud+Edge</a:t>
              </a:r>
              <a:endPar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grpSp>
      <p:pic>
        <p:nvPicPr>
          <p:cNvPr id="8" name="Graphic 7">
            <a:extLst>
              <a:ext uri="{FF2B5EF4-FFF2-40B4-BE49-F238E27FC236}">
                <a16:creationId xmlns:a16="http://schemas.microsoft.com/office/drawing/2014/main" id="{7B3FF812-C31F-4E76-AE5D-6920EF7176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5020" y="290725"/>
            <a:ext cx="1247614" cy="1247614"/>
          </a:xfrm>
          <a:prstGeom prst="rect">
            <a:avLst/>
          </a:prstGeom>
        </p:spPr>
      </p:pic>
    </p:spTree>
    <p:extLst>
      <p:ext uri="{BB962C8B-B14F-4D97-AF65-F5344CB8AC3E}">
        <p14:creationId xmlns:p14="http://schemas.microsoft.com/office/powerpoint/2010/main" val="112931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434131"/>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 AI</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344" y="1223441"/>
            <a:ext cx="12192344" cy="51343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400" b="0" i="1" u="none" strike="noStrike" kern="1200" cap="none" spc="0" normalizeH="0" baseline="0" noProof="0">
                <a:ln w="3175">
                  <a:noFill/>
                </a:ln>
                <a:solidFill>
                  <a:srgbClr val="AFE6FF"/>
                </a:solidFill>
                <a:effectLst/>
                <a:uLnTx/>
                <a:uFillTx/>
                <a:latin typeface="Segoe UI" panose="020B0502040204020203" pitchFamily="34" charset="0"/>
                <a:ea typeface="+mn-ea"/>
                <a:cs typeface="Segoe UI" pitchFamily="34" charset="0"/>
              </a:rPr>
              <a:t>Building your own AI models for Transforming Data into Intelligence</a:t>
            </a:r>
          </a:p>
        </p:txBody>
      </p:sp>
      <p:sp>
        <p:nvSpPr>
          <p:cNvPr id="8" name="Rectangle 7">
            <a:extLst>
              <a:ext uri="{FF2B5EF4-FFF2-40B4-BE49-F238E27FC236}">
                <a16:creationId xmlns:a16="http://schemas.microsoft.com/office/drawing/2014/main" id="{6DCA9FBC-B523-4A93-BB0D-5DD7C8AC44B9}"/>
              </a:ext>
            </a:extLst>
          </p:cNvPr>
          <p:cNvSpPr/>
          <p:nvPr/>
        </p:nvSpPr>
        <p:spPr>
          <a:xfrm>
            <a:off x="978799" y="4766443"/>
            <a:ext cx="1993494"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FD26AF2D-94A3-445E-930E-89E9EB425B22}"/>
              </a:ext>
            </a:extLst>
          </p:cNvPr>
          <p:cNvSpPr/>
          <p:nvPr/>
        </p:nvSpPr>
        <p:spPr bwMode="auto">
          <a:xfrm rot="13500000">
            <a:off x="3474978" y="3146404"/>
            <a:ext cx="652659" cy="652660"/>
          </a:xfrm>
          <a:prstGeom prst="corner">
            <a:avLst>
              <a:gd name="adj1" fmla="val 10308"/>
              <a:gd name="adj2" fmla="val 9545"/>
            </a:avLst>
          </a:prstGeom>
          <a:solidFill>
            <a:schemeClr val="bg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L-Shape 16">
            <a:extLst>
              <a:ext uri="{FF2B5EF4-FFF2-40B4-BE49-F238E27FC236}">
                <a16:creationId xmlns:a16="http://schemas.microsoft.com/office/drawing/2014/main" id="{F7180E10-A01D-4449-8F00-0464BD69EEF7}"/>
              </a:ext>
            </a:extLst>
          </p:cNvPr>
          <p:cNvSpPr/>
          <p:nvPr/>
        </p:nvSpPr>
        <p:spPr bwMode="auto">
          <a:xfrm rot="13500000">
            <a:off x="7575418" y="3146404"/>
            <a:ext cx="652659" cy="652660"/>
          </a:xfrm>
          <a:prstGeom prst="corner">
            <a:avLst>
              <a:gd name="adj1" fmla="val 10308"/>
              <a:gd name="adj2" fmla="val 9545"/>
            </a:avLst>
          </a:prstGeom>
          <a:solidFill>
            <a:schemeClr val="bg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9EFE15A1-E885-4535-BFBD-E19E41773C02}"/>
              </a:ext>
            </a:extLst>
          </p:cNvPr>
          <p:cNvSpPr/>
          <p:nvPr/>
        </p:nvSpPr>
        <p:spPr>
          <a:xfrm>
            <a:off x="5049378" y="4766443"/>
            <a:ext cx="1964577"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9631671" y="4766442"/>
            <a:ext cx="1176925"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Segoe UI Semilight" charset="0"/>
                <a:cs typeface="Segoe UI Semibold" panose="020B0702040204020203" pitchFamily="34" charset="0"/>
              </a:rPr>
              <a:t>Deploy</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0008" y="2351480"/>
            <a:ext cx="2000250" cy="2038350"/>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4420" y="2334594"/>
            <a:ext cx="2458722" cy="2055236"/>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054328" y="2351480"/>
            <a:ext cx="1917965" cy="1813386"/>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spTree>
    <p:extLst>
      <p:ext uri="{BB962C8B-B14F-4D97-AF65-F5344CB8AC3E}">
        <p14:creationId xmlns:p14="http://schemas.microsoft.com/office/powerpoint/2010/main" val="424388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50"/>
                                        <p:tgtEl>
                                          <p:spTgt spid="7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250"/>
                                        <p:tgtEl>
                                          <p:spTgt spid="166"/>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250"/>
                                        <p:tgtEl>
                                          <p:spTgt spid="1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50"/>
                                        <p:tgtEl>
                                          <p:spTgt spid="2"/>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25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7" grpId="0" animBg="1"/>
      <p:bldP spid="166" grpId="0"/>
      <p:bldP spid="1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5464" y="1444418"/>
            <a:ext cx="7978149" cy="209886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5464" y="3579658"/>
            <a:ext cx="7978149" cy="24525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3895" y="1444418"/>
            <a:ext cx="3529871" cy="45877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2510" y="2191800"/>
            <a:ext cx="7613026" cy="1029780"/>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5396" y="4137858"/>
            <a:ext cx="7704178" cy="176047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104" y="2184040"/>
            <a:ext cx="3357154" cy="3418613"/>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26867"/>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SDK,CLI and Web UX</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Pytorch</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830" y="1713409"/>
            <a:ext cx="790778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830" y="3985162"/>
            <a:ext cx="790778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076" y="2562276"/>
            <a:ext cx="3526972" cy="594566"/>
          </a:xfrm>
          <a:prstGeom prst="rect">
            <a:avLst/>
          </a:prstGeom>
        </p:spPr>
        <p:txBody>
          <a:bodyPr wrap="squar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158" y="3234503"/>
            <a:ext cx="893344" cy="893344"/>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404" y="4711331"/>
            <a:ext cx="914270" cy="91427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404" y="2409767"/>
            <a:ext cx="914270" cy="91427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70066" y="289957"/>
            <a:ext cx="11654187" cy="899537"/>
          </a:xfrm>
          <a:prstGeom prst="rect">
            <a:avLst/>
          </a:prstGeom>
        </p:spPr>
        <p:txBody>
          <a:bodyPr vert="horz" wrap="square" lIns="146284" tIns="91427" rIns="146284" bIns="91427"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What is Azure Machine Learning</a:t>
            </a:r>
            <a:endParaRPr kumimoji="0" lang="en-US" sz="2400" b="0" i="0" u="none" strike="noStrike" kern="1200" cap="all" spc="800" normalizeH="0" baseline="0" noProof="0">
              <a:ln w="3175">
                <a:noFill/>
              </a:ln>
              <a:solidFill>
                <a:srgbClr val="0078D7"/>
              </a:solidFill>
              <a:effectLst/>
              <a:uLnTx/>
              <a:uFillTx/>
              <a:latin typeface="Segoe UI Light"/>
              <a:ea typeface="+mn-ea"/>
              <a:cs typeface="Segoe UI Light" charset="0"/>
            </a:endParaRPr>
          </a:p>
        </p:txBody>
      </p:sp>
    </p:spTree>
    <p:extLst>
      <p:ext uri="{BB962C8B-B14F-4D97-AF65-F5344CB8AC3E}">
        <p14:creationId xmlns:p14="http://schemas.microsoft.com/office/powerpoint/2010/main" val="1368933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A0598-7984-4725-B5CB-CFBA155A4146}"/>
              </a:ext>
            </a:extLst>
          </p:cNvPr>
          <p:cNvSpPr>
            <a:spLocks noGrp="1"/>
          </p:cNvSpPr>
          <p:nvPr>
            <p:ph type="title"/>
          </p:nvPr>
        </p:nvSpPr>
        <p:spPr>
          <a:xfrm>
            <a:off x="5815264" y="1609895"/>
            <a:ext cx="5826762" cy="3508653"/>
          </a:xfrm>
        </p:spPr>
        <p:txBody>
          <a:bodyPr/>
          <a:lstStyle/>
          <a:p>
            <a:r>
              <a:rPr lang="en-US" sz="4800" b="1">
                <a:solidFill>
                  <a:srgbClr val="FFFF00"/>
                </a:solidFill>
              </a:rPr>
              <a:t>Model Management</a:t>
            </a:r>
            <a:br>
              <a:rPr lang="en-US" sz="4800"/>
            </a:br>
            <a:br>
              <a:rPr lang="en-US" sz="4800"/>
            </a:br>
            <a:r>
              <a:rPr lang="en-US" sz="4800"/>
              <a:t>Hardware Acceleration</a:t>
            </a:r>
            <a:br>
              <a:rPr lang="en-US" sz="4800"/>
            </a:br>
            <a:br>
              <a:rPr lang="en-US" sz="4800"/>
            </a:br>
            <a:r>
              <a:rPr lang="en-US" sz="4800"/>
              <a:t>Edge Integration</a:t>
            </a:r>
          </a:p>
        </p:txBody>
      </p:sp>
      <p:grpSp>
        <p:nvGrpSpPr>
          <p:cNvPr id="2" name="Group 1">
            <a:extLst>
              <a:ext uri="{FF2B5EF4-FFF2-40B4-BE49-F238E27FC236}">
                <a16:creationId xmlns:a16="http://schemas.microsoft.com/office/drawing/2014/main" id="{D35941DD-41DE-45C7-AB0C-4006777D2F1A}"/>
              </a:ext>
            </a:extLst>
          </p:cNvPr>
          <p:cNvGrpSpPr/>
          <p:nvPr/>
        </p:nvGrpSpPr>
        <p:grpSpPr>
          <a:xfrm>
            <a:off x="1900991" y="1769756"/>
            <a:ext cx="2318084" cy="3188930"/>
            <a:chOff x="1900991" y="1769756"/>
            <a:chExt cx="2318084" cy="3188930"/>
          </a:xfrm>
        </p:grpSpPr>
        <p:sp>
          <p:nvSpPr>
            <p:cNvPr id="5" name="TextBox 4">
              <a:extLst>
                <a:ext uri="{FF2B5EF4-FFF2-40B4-BE49-F238E27FC236}">
                  <a16:creationId xmlns:a16="http://schemas.microsoft.com/office/drawing/2014/main" id="{722CA9D2-7F27-4E83-9A27-72EFEFC57935}"/>
                </a:ext>
              </a:extLst>
            </p:cNvPr>
            <p:cNvSpPr txBox="1"/>
            <p:nvPr/>
          </p:nvSpPr>
          <p:spPr>
            <a:xfrm>
              <a:off x="1900991" y="1769756"/>
              <a:ext cx="2318084" cy="2206758"/>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AI</a:t>
              </a:r>
            </a:p>
          </p:txBody>
        </p:sp>
        <p:sp>
          <p:nvSpPr>
            <p:cNvPr id="6" name="TextBox 5">
              <a:extLst>
                <a:ext uri="{FF2B5EF4-FFF2-40B4-BE49-F238E27FC236}">
                  <a16:creationId xmlns:a16="http://schemas.microsoft.com/office/drawing/2014/main" id="{DEDE537B-C96F-44E8-A5CF-EADB456FAB0E}"/>
                </a:ext>
              </a:extLst>
            </p:cNvPr>
            <p:cNvSpPr txBox="1"/>
            <p:nvPr/>
          </p:nvSpPr>
          <p:spPr>
            <a:xfrm>
              <a:off x="2071461" y="3589080"/>
              <a:ext cx="1977144" cy="1369606"/>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Cloud +</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Edge</a:t>
              </a:r>
            </a:p>
          </p:txBody>
        </p:sp>
      </p:grpSp>
    </p:spTree>
    <p:extLst>
      <p:ext uri="{BB962C8B-B14F-4D97-AF65-F5344CB8AC3E}">
        <p14:creationId xmlns:p14="http://schemas.microsoft.com/office/powerpoint/2010/main" val="169639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61616"/>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B885EFEB-A869-4D1D-8698-4CF61E1EF2AA}"/>
              </a:ext>
            </a:extLst>
          </p:cNvPr>
          <p:cNvSpPr/>
          <p:nvPr/>
        </p:nvSpPr>
        <p:spPr>
          <a:xfrm>
            <a:off x="3949914" y="4586398"/>
            <a:ext cx="2120948" cy="757130"/>
          </a:xfrm>
          <a:prstGeom prst="rect">
            <a:avLst/>
          </a:prstGeom>
        </p:spPr>
        <p:txBody>
          <a:bodyPr wrap="square">
            <a:spAutoFit/>
          </a:bodyPr>
          <a:lstStyle/>
          <a:p>
            <a:pPr marL="0" marR="0" lvl="0" indent="0" algn="ctr" defTabSz="914367" rtl="0" eaLnBrk="1" fontAlgn="auto" latinLnBrk="0" hangingPunct="1">
              <a:lnSpc>
                <a:spcPct val="90000"/>
              </a:lnSpc>
              <a:spcBef>
                <a:spcPts val="1000"/>
              </a:spcBef>
              <a:spcAft>
                <a:spcPts val="588"/>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Docker</a:t>
            </a:r>
            <a:b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Containers</a:t>
            </a:r>
          </a:p>
        </p:txBody>
      </p:sp>
      <p:sp>
        <p:nvSpPr>
          <p:cNvPr id="70" name="Rectangle 69">
            <a:extLst>
              <a:ext uri="{FF2B5EF4-FFF2-40B4-BE49-F238E27FC236}">
                <a16:creationId xmlns:a16="http://schemas.microsoft.com/office/drawing/2014/main" id="{3B6E172C-C454-4C3E-92D7-7E017434078D}"/>
              </a:ext>
            </a:extLst>
          </p:cNvPr>
          <p:cNvSpPr/>
          <p:nvPr/>
        </p:nvSpPr>
        <p:spPr>
          <a:xfrm>
            <a:off x="7612618" y="2630670"/>
            <a:ext cx="4871379"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71" name="Rectangle 70">
            <a:extLst>
              <a:ext uri="{FF2B5EF4-FFF2-40B4-BE49-F238E27FC236}">
                <a16:creationId xmlns:a16="http://schemas.microsoft.com/office/drawing/2014/main" id="{B2CAE29F-1391-4E59-AE9C-F02955AFF659}"/>
              </a:ext>
            </a:extLst>
          </p:cNvPr>
          <p:cNvSpPr/>
          <p:nvPr/>
        </p:nvSpPr>
        <p:spPr>
          <a:xfrm>
            <a:off x="7592681" y="3622397"/>
            <a:ext cx="2904091"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Batch</a:t>
            </a:r>
          </a:p>
        </p:txBody>
      </p:sp>
      <p:sp>
        <p:nvSpPr>
          <p:cNvPr id="72" name="Rectangle 71">
            <a:extLst>
              <a:ext uri="{FF2B5EF4-FFF2-40B4-BE49-F238E27FC236}">
                <a16:creationId xmlns:a16="http://schemas.microsoft.com/office/drawing/2014/main" id="{15940B50-CC2B-4848-ABA5-DDFA191B46F2}"/>
              </a:ext>
            </a:extLst>
          </p:cNvPr>
          <p:cNvSpPr/>
          <p:nvPr/>
        </p:nvSpPr>
        <p:spPr>
          <a:xfrm>
            <a:off x="7592682" y="4586398"/>
            <a:ext cx="2060966"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IoT Edge</a:t>
            </a:r>
          </a:p>
        </p:txBody>
      </p:sp>
      <p:sp>
        <p:nvSpPr>
          <p:cNvPr id="138" name="Rectangle 137">
            <a:extLst>
              <a:ext uri="{FF2B5EF4-FFF2-40B4-BE49-F238E27FC236}">
                <a16:creationId xmlns:a16="http://schemas.microsoft.com/office/drawing/2014/main" id="{854759F4-6389-43F6-AAEC-9D0AD465FE67}"/>
              </a:ext>
            </a:extLst>
          </p:cNvPr>
          <p:cNvSpPr/>
          <p:nvPr/>
        </p:nvSpPr>
        <p:spPr>
          <a:xfrm>
            <a:off x="481315" y="4586398"/>
            <a:ext cx="3155761" cy="757130"/>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153" name="Straight Arrow Connector 152">
            <a:extLst>
              <a:ext uri="{FF2B5EF4-FFF2-40B4-BE49-F238E27FC236}">
                <a16:creationId xmlns:a16="http://schemas.microsoft.com/office/drawing/2014/main" id="{6B048648-92AA-491A-BC16-DF560D35DE33}"/>
              </a:ext>
            </a:extLst>
          </p:cNvPr>
          <p:cNvCxnSpPr>
            <a:cxnSpLocks/>
          </p:cNvCxnSpPr>
          <p:nvPr/>
        </p:nvCxnSpPr>
        <p:spPr>
          <a:xfrm>
            <a:off x="2489306" y="3753130"/>
            <a:ext cx="142870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A5A88F78-13ED-4EDE-A4D0-B44EA3C7F592}"/>
              </a:ext>
            </a:extLst>
          </p:cNvPr>
          <p:cNvGrpSpPr/>
          <p:nvPr/>
        </p:nvGrpSpPr>
        <p:grpSpPr>
          <a:xfrm>
            <a:off x="5887970" y="2813278"/>
            <a:ext cx="1535300" cy="1967935"/>
            <a:chOff x="6133071" y="3086658"/>
            <a:chExt cx="1535300" cy="1967935"/>
          </a:xfrm>
        </p:grpSpPr>
        <p:cxnSp>
          <p:nvCxnSpPr>
            <p:cNvPr id="131" name="Straight Connector 130">
              <a:extLst>
                <a:ext uri="{FF2B5EF4-FFF2-40B4-BE49-F238E27FC236}">
                  <a16:creationId xmlns:a16="http://schemas.microsoft.com/office/drawing/2014/main" id="{60A3F3F4-7485-41C3-AFA7-B8333DA6E912}"/>
                </a:ext>
              </a:extLst>
            </p:cNvPr>
            <p:cNvCxnSpPr>
              <a:cxnSpLocks/>
            </p:cNvCxnSpPr>
            <p:nvPr/>
          </p:nvCxnSpPr>
          <p:spPr>
            <a:xfrm>
              <a:off x="7000058" y="3086658"/>
              <a:ext cx="0" cy="1967935"/>
            </a:xfrm>
            <a:prstGeom prst="line">
              <a:avLst/>
            </a:prstGeom>
            <a:ln w="28575">
              <a:solidFill>
                <a:srgbClr val="00B0F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0A115C-FE01-41B3-9649-65D0AAD67242}"/>
                </a:ext>
              </a:extLst>
            </p:cNvPr>
            <p:cNvCxnSpPr>
              <a:cxnSpLocks/>
            </p:cNvCxnSpPr>
            <p:nvPr/>
          </p:nvCxnSpPr>
          <p:spPr>
            <a:xfrm>
              <a:off x="6133071" y="4076813"/>
              <a:ext cx="1523629"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4897B57-612E-4BBC-8E26-359B9CC02BCC}"/>
                </a:ext>
              </a:extLst>
            </p:cNvPr>
            <p:cNvCxnSpPr>
              <a:cxnSpLocks/>
            </p:cNvCxnSpPr>
            <p:nvPr/>
          </p:nvCxnSpPr>
          <p:spPr>
            <a:xfrm>
              <a:off x="6986441" y="3099093"/>
              <a:ext cx="68193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1267F99-114F-48F9-A7E0-038B713AA84A}"/>
                </a:ext>
              </a:extLst>
            </p:cNvPr>
            <p:cNvCxnSpPr>
              <a:cxnSpLocks/>
            </p:cNvCxnSpPr>
            <p:nvPr/>
          </p:nvCxnSpPr>
          <p:spPr>
            <a:xfrm>
              <a:off x="6986441" y="5040814"/>
              <a:ext cx="68193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147" name="Freeform: Shape 146">
            <a:extLst>
              <a:ext uri="{FF2B5EF4-FFF2-40B4-BE49-F238E27FC236}">
                <a16:creationId xmlns:a16="http://schemas.microsoft.com/office/drawing/2014/main" id="{5052DF65-663E-4796-B758-7251A1505A4D}"/>
              </a:ext>
            </a:extLst>
          </p:cNvPr>
          <p:cNvSpPr/>
          <p:nvPr/>
        </p:nvSpPr>
        <p:spPr bwMode="auto">
          <a:xfrm>
            <a:off x="21980800" y="487"/>
            <a:ext cx="16561837" cy="6857650"/>
          </a:xfrm>
          <a:custGeom>
            <a:avLst/>
            <a:gdLst>
              <a:gd name="connsiteX0" fmla="*/ 0 w 16893936"/>
              <a:gd name="connsiteY0" fmla="*/ 0 h 6995160"/>
              <a:gd name="connsiteX1" fmla="*/ 4350599 w 16893936"/>
              <a:gd name="connsiteY1" fmla="*/ 0 h 6995160"/>
              <a:gd name="connsiteX2" fmla="*/ 4362450 w 16893936"/>
              <a:gd name="connsiteY2" fmla="*/ 0 h 6995160"/>
              <a:gd name="connsiteX3" fmla="*/ 16893936 w 16893936"/>
              <a:gd name="connsiteY3" fmla="*/ 0 h 6995160"/>
              <a:gd name="connsiteX4" fmla="*/ 16893936 w 16893936"/>
              <a:gd name="connsiteY4" fmla="*/ 6994525 h 6995160"/>
              <a:gd name="connsiteX5" fmla="*/ 4362450 w 16893936"/>
              <a:gd name="connsiteY5" fmla="*/ 6994525 h 6995160"/>
              <a:gd name="connsiteX6" fmla="*/ 4362450 w 16893936"/>
              <a:gd name="connsiteY6" fmla="*/ 6995160 h 6995160"/>
              <a:gd name="connsiteX7" fmla="*/ 4362054 w 16893936"/>
              <a:gd name="connsiteY7" fmla="*/ 6994525 h 6995160"/>
              <a:gd name="connsiteX8" fmla="*/ 4350599 w 16893936"/>
              <a:gd name="connsiteY8" fmla="*/ 6994525 h 6995160"/>
              <a:gd name="connsiteX9" fmla="*/ 4350599 w 16893936"/>
              <a:gd name="connsiteY9" fmla="*/ 6976157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93936" h="6995160">
                <a:moveTo>
                  <a:pt x="0" y="0"/>
                </a:moveTo>
                <a:lnTo>
                  <a:pt x="4350599" y="0"/>
                </a:lnTo>
                <a:lnTo>
                  <a:pt x="4362450" y="0"/>
                </a:lnTo>
                <a:lnTo>
                  <a:pt x="16893936" y="0"/>
                </a:lnTo>
                <a:lnTo>
                  <a:pt x="16893936" y="6994525"/>
                </a:lnTo>
                <a:lnTo>
                  <a:pt x="4362450" y="6994525"/>
                </a:lnTo>
                <a:lnTo>
                  <a:pt x="4362450" y="6995160"/>
                </a:lnTo>
                <a:lnTo>
                  <a:pt x="4362054" y="6994525"/>
                </a:lnTo>
                <a:lnTo>
                  <a:pt x="4350599" y="6994525"/>
                </a:lnTo>
                <a:lnTo>
                  <a:pt x="4350599" y="6976157"/>
                </a:lnTo>
                <a:close/>
              </a:path>
            </a:pathLst>
          </a:custGeom>
          <a:solidFill>
            <a:srgbClr val="0089C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itle 1">
            <a:extLst>
              <a:ext uri="{FF2B5EF4-FFF2-40B4-BE49-F238E27FC236}">
                <a16:creationId xmlns:a16="http://schemas.microsoft.com/office/drawing/2014/main" id="{9420626E-FC4D-4AE2-99E1-108765386019}"/>
              </a:ext>
            </a:extLst>
          </p:cNvPr>
          <p:cNvSpPr txBox="1">
            <a:spLocks/>
          </p:cNvSpPr>
          <p:nvPr/>
        </p:nvSpPr>
        <p:spPr>
          <a:xfrm>
            <a:off x="194537" y="434131"/>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Building your own AI models</a:t>
            </a:r>
          </a:p>
        </p:txBody>
      </p:sp>
      <p:sp>
        <p:nvSpPr>
          <p:cNvPr id="81" name="Title 1">
            <a:extLst>
              <a:ext uri="{FF2B5EF4-FFF2-40B4-BE49-F238E27FC236}">
                <a16:creationId xmlns:a16="http://schemas.microsoft.com/office/drawing/2014/main" id="{39654ECE-F969-4CC9-8950-3345EE3B5C66}"/>
              </a:ext>
            </a:extLst>
          </p:cNvPr>
          <p:cNvSpPr txBox="1">
            <a:spLocks/>
          </p:cNvSpPr>
          <p:nvPr/>
        </p:nvSpPr>
        <p:spPr>
          <a:xfrm>
            <a:off x="1536177" y="1223441"/>
            <a:ext cx="9119646" cy="51343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Step 3: </a:t>
            </a:r>
            <a:r>
              <a:rPr kumimoji="0" lang="en-US" sz="2400" b="0"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Deploy</a:t>
            </a:r>
          </a:p>
        </p:txBody>
      </p:sp>
      <p:grpSp>
        <p:nvGrpSpPr>
          <p:cNvPr id="164" name="Group 163">
            <a:extLst>
              <a:ext uri="{FF2B5EF4-FFF2-40B4-BE49-F238E27FC236}">
                <a16:creationId xmlns:a16="http://schemas.microsoft.com/office/drawing/2014/main" id="{E541F0B0-15F2-4440-827D-AE488167A65A}"/>
              </a:ext>
            </a:extLst>
          </p:cNvPr>
          <p:cNvGrpSpPr/>
          <p:nvPr/>
        </p:nvGrpSpPr>
        <p:grpSpPr>
          <a:xfrm>
            <a:off x="6741340" y="4767434"/>
            <a:ext cx="681930" cy="1056056"/>
            <a:chOff x="6986441" y="5040814"/>
            <a:chExt cx="681930" cy="1056056"/>
          </a:xfrm>
        </p:grpSpPr>
        <p:cxnSp>
          <p:nvCxnSpPr>
            <p:cNvPr id="161" name="Straight Connector 160">
              <a:extLst>
                <a:ext uri="{FF2B5EF4-FFF2-40B4-BE49-F238E27FC236}">
                  <a16:creationId xmlns:a16="http://schemas.microsoft.com/office/drawing/2014/main" id="{B6BC08FD-7317-4A2C-B375-DCB143802FCD}"/>
                </a:ext>
              </a:extLst>
            </p:cNvPr>
            <p:cNvCxnSpPr>
              <a:cxnSpLocks/>
            </p:cNvCxnSpPr>
            <p:nvPr/>
          </p:nvCxnSpPr>
          <p:spPr>
            <a:xfrm>
              <a:off x="7000058" y="5040814"/>
              <a:ext cx="0" cy="1056056"/>
            </a:xfrm>
            <a:prstGeom prst="line">
              <a:avLst/>
            </a:prstGeom>
            <a:ln w="28575">
              <a:solidFill>
                <a:srgbClr val="00B0F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67CDBBE-B6A2-4D17-A38B-9454F20C8AB3}"/>
                </a:ext>
              </a:extLst>
            </p:cNvPr>
            <p:cNvCxnSpPr>
              <a:cxnSpLocks/>
            </p:cNvCxnSpPr>
            <p:nvPr/>
          </p:nvCxnSpPr>
          <p:spPr>
            <a:xfrm>
              <a:off x="6986441" y="6096870"/>
              <a:ext cx="68193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DAC8B4EC-9CE4-4BFC-89AA-45CA1A70ADB2}"/>
              </a:ext>
            </a:extLst>
          </p:cNvPr>
          <p:cNvSpPr/>
          <p:nvPr/>
        </p:nvSpPr>
        <p:spPr>
          <a:xfrm>
            <a:off x="7592681" y="5642454"/>
            <a:ext cx="4175237"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Any other container host…</a:t>
            </a:r>
          </a:p>
        </p:txBody>
      </p:sp>
      <p:pic>
        <p:nvPicPr>
          <p:cNvPr id="23" name="Graphic 22">
            <a:extLst>
              <a:ext uri="{FF2B5EF4-FFF2-40B4-BE49-F238E27FC236}">
                <a16:creationId xmlns:a16="http://schemas.microsoft.com/office/drawing/2014/main" id="{9B8E2E2E-D3B3-4ECC-875E-23DEEE93D0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052" y="2637441"/>
            <a:ext cx="1688285" cy="1688285"/>
          </a:xfrm>
          <a:prstGeom prst="rect">
            <a:avLst/>
          </a:prstGeom>
        </p:spPr>
      </p:pic>
      <p:grpSp>
        <p:nvGrpSpPr>
          <p:cNvPr id="2" name="Graphic 10">
            <a:extLst>
              <a:ext uri="{FF2B5EF4-FFF2-40B4-BE49-F238E27FC236}">
                <a16:creationId xmlns:a16="http://schemas.microsoft.com/office/drawing/2014/main" id="{40D5AD4D-BC48-484D-8DB0-6E487E6E738B}"/>
              </a:ext>
            </a:extLst>
          </p:cNvPr>
          <p:cNvGrpSpPr/>
          <p:nvPr/>
        </p:nvGrpSpPr>
        <p:grpSpPr>
          <a:xfrm>
            <a:off x="4028093" y="2580480"/>
            <a:ext cx="2523533" cy="1745247"/>
            <a:chOff x="4028093" y="2580480"/>
            <a:chExt cx="2523533" cy="1745247"/>
          </a:xfrm>
        </p:grpSpPr>
        <p:sp>
          <p:nvSpPr>
            <p:cNvPr id="3" name="Freeform: Shape 2">
              <a:extLst>
                <a:ext uri="{FF2B5EF4-FFF2-40B4-BE49-F238E27FC236}">
                  <a16:creationId xmlns:a16="http://schemas.microsoft.com/office/drawing/2014/main" id="{4886143E-8582-4F27-AD96-95A0EABC3CC0}"/>
                </a:ext>
              </a:extLst>
            </p:cNvPr>
            <p:cNvSpPr/>
            <p:nvPr/>
          </p:nvSpPr>
          <p:spPr>
            <a:xfrm>
              <a:off x="4208514"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 name="Freeform: Shape 3">
              <a:extLst>
                <a:ext uri="{FF2B5EF4-FFF2-40B4-BE49-F238E27FC236}">
                  <a16:creationId xmlns:a16="http://schemas.microsoft.com/office/drawing/2014/main" id="{CD9B282D-5BD4-4ADC-A11E-E0FE1B0E4720}"/>
                </a:ext>
              </a:extLst>
            </p:cNvPr>
            <p:cNvSpPr/>
            <p:nvPr/>
          </p:nvSpPr>
          <p:spPr>
            <a:xfrm>
              <a:off x="4515111"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 name="Freeform: Shape 4">
              <a:extLst>
                <a:ext uri="{FF2B5EF4-FFF2-40B4-BE49-F238E27FC236}">
                  <a16:creationId xmlns:a16="http://schemas.microsoft.com/office/drawing/2014/main" id="{E2A7C805-EC03-4509-B3B5-C59FA6B324F5}"/>
                </a:ext>
              </a:extLst>
            </p:cNvPr>
            <p:cNvSpPr/>
            <p:nvPr/>
          </p:nvSpPr>
          <p:spPr>
            <a:xfrm>
              <a:off x="4821709"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 name="Freeform: Shape 5">
              <a:extLst>
                <a:ext uri="{FF2B5EF4-FFF2-40B4-BE49-F238E27FC236}">
                  <a16:creationId xmlns:a16="http://schemas.microsoft.com/office/drawing/2014/main" id="{232B6A63-A48D-4001-A8FD-B3670D3EC110}"/>
                </a:ext>
              </a:extLst>
            </p:cNvPr>
            <p:cNvSpPr/>
            <p:nvPr/>
          </p:nvSpPr>
          <p:spPr>
            <a:xfrm>
              <a:off x="5128306"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6850F22F-4740-4EBF-9E97-95D90379F295}"/>
                </a:ext>
              </a:extLst>
            </p:cNvPr>
            <p:cNvSpPr/>
            <p:nvPr/>
          </p:nvSpPr>
          <p:spPr>
            <a:xfrm>
              <a:off x="5434904"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4ADAFF7B-C244-460E-9700-5D6A2B6516B8}"/>
                </a:ext>
              </a:extLst>
            </p:cNvPr>
            <p:cNvSpPr/>
            <p:nvPr/>
          </p:nvSpPr>
          <p:spPr>
            <a:xfrm>
              <a:off x="4515111" y="2892974"/>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6EF27CB8-F278-4993-B2A3-38967571E9EF}"/>
                </a:ext>
              </a:extLst>
            </p:cNvPr>
            <p:cNvSpPr/>
            <p:nvPr/>
          </p:nvSpPr>
          <p:spPr>
            <a:xfrm>
              <a:off x="4821709" y="2892974"/>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Shape 11">
              <a:extLst>
                <a:ext uri="{FF2B5EF4-FFF2-40B4-BE49-F238E27FC236}">
                  <a16:creationId xmlns:a16="http://schemas.microsoft.com/office/drawing/2014/main" id="{FA9942D8-769C-4A95-B447-61D7B5DC2737}"/>
                </a:ext>
              </a:extLst>
            </p:cNvPr>
            <p:cNvSpPr/>
            <p:nvPr/>
          </p:nvSpPr>
          <p:spPr>
            <a:xfrm>
              <a:off x="5128306" y="2892974"/>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54860679-8656-44D4-9C9E-2AE164D8DD6B}"/>
                </a:ext>
              </a:extLst>
            </p:cNvPr>
            <p:cNvSpPr/>
            <p:nvPr/>
          </p:nvSpPr>
          <p:spPr>
            <a:xfrm>
              <a:off x="5128306" y="2609961"/>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Freeform: Shape 13">
              <a:extLst>
                <a:ext uri="{FF2B5EF4-FFF2-40B4-BE49-F238E27FC236}">
                  <a16:creationId xmlns:a16="http://schemas.microsoft.com/office/drawing/2014/main" id="{79EE8D97-5115-44D7-AF33-75D8FC28A5B8}"/>
                </a:ext>
              </a:extLst>
            </p:cNvPr>
            <p:cNvSpPr/>
            <p:nvPr/>
          </p:nvSpPr>
          <p:spPr>
            <a:xfrm>
              <a:off x="4041774" y="2940142"/>
              <a:ext cx="2476364" cy="1367896"/>
            </a:xfrm>
            <a:custGeom>
              <a:avLst/>
              <a:gdLst>
                <a:gd name="connsiteX0" fmla="*/ 2441457 w 2476364"/>
                <a:gd name="connsiteY0" fmla="*/ 326644 h 1367896"/>
                <a:gd name="connsiteX1" fmla="*/ 2146652 w 2476364"/>
                <a:gd name="connsiteY1" fmla="*/ 303060 h 1367896"/>
                <a:gd name="connsiteX2" fmla="*/ 1993353 w 2476364"/>
                <a:gd name="connsiteY2" fmla="*/ 41273 h 1367896"/>
                <a:gd name="connsiteX3" fmla="*/ 1957977 w 2476364"/>
                <a:gd name="connsiteY3" fmla="*/ 17688 h 1367896"/>
                <a:gd name="connsiteX4" fmla="*/ 1934392 w 2476364"/>
                <a:gd name="connsiteY4" fmla="*/ 53065 h 1367896"/>
                <a:gd name="connsiteX5" fmla="*/ 1875431 w 2476364"/>
                <a:gd name="connsiteY5" fmla="*/ 303060 h 1367896"/>
                <a:gd name="connsiteX6" fmla="*/ 1934392 w 2476364"/>
                <a:gd name="connsiteY6" fmla="*/ 456358 h 1367896"/>
                <a:gd name="connsiteX7" fmla="*/ 1710340 w 2476364"/>
                <a:gd name="connsiteY7" fmla="*/ 515320 h 1367896"/>
                <a:gd name="connsiteX8" fmla="*/ 24054 w 2476364"/>
                <a:gd name="connsiteY8" fmla="*/ 515320 h 1367896"/>
                <a:gd name="connsiteX9" fmla="*/ 825925 w 2476364"/>
                <a:gd name="connsiteY9" fmla="*/ 1369076 h 1367896"/>
                <a:gd name="connsiteX10" fmla="*/ 2099483 w 2476364"/>
                <a:gd name="connsiteY10" fmla="*/ 562488 h 1367896"/>
                <a:gd name="connsiteX11" fmla="*/ 2453250 w 2476364"/>
                <a:gd name="connsiteY11" fmla="*/ 397397 h 1367896"/>
                <a:gd name="connsiteX12" fmla="*/ 2476834 w 2476364"/>
                <a:gd name="connsiteY12" fmla="*/ 350229 h 1367896"/>
                <a:gd name="connsiteX13" fmla="*/ 2441457 w 2476364"/>
                <a:gd name="connsiteY13" fmla="*/ 326644 h 136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364" h="1367896">
                  <a:moveTo>
                    <a:pt x="2441457" y="326644"/>
                  </a:moveTo>
                  <a:cubicBezTo>
                    <a:pt x="2387213" y="291268"/>
                    <a:pt x="2248065" y="274758"/>
                    <a:pt x="2146652" y="303060"/>
                  </a:cubicBezTo>
                  <a:cubicBezTo>
                    <a:pt x="2141935" y="201647"/>
                    <a:pt x="2090050" y="116743"/>
                    <a:pt x="1993353" y="41273"/>
                  </a:cubicBezTo>
                  <a:lnTo>
                    <a:pt x="1957977" y="17688"/>
                  </a:lnTo>
                  <a:lnTo>
                    <a:pt x="1934392" y="53065"/>
                  </a:lnTo>
                  <a:cubicBezTo>
                    <a:pt x="1887224" y="123818"/>
                    <a:pt x="1868356" y="218156"/>
                    <a:pt x="1875431" y="303060"/>
                  </a:cubicBezTo>
                  <a:cubicBezTo>
                    <a:pt x="1880148" y="354946"/>
                    <a:pt x="1899016" y="413907"/>
                    <a:pt x="1934392" y="456358"/>
                  </a:cubicBezTo>
                  <a:cubicBezTo>
                    <a:pt x="1908450" y="477584"/>
                    <a:pt x="1823546" y="517678"/>
                    <a:pt x="1710340" y="515320"/>
                  </a:cubicBezTo>
                  <a:lnTo>
                    <a:pt x="24054" y="515320"/>
                  </a:lnTo>
                  <a:cubicBezTo>
                    <a:pt x="-6605" y="694561"/>
                    <a:pt x="45280" y="1369076"/>
                    <a:pt x="825925" y="1369076"/>
                  </a:cubicBezTo>
                  <a:cubicBezTo>
                    <a:pt x="1406101" y="1369076"/>
                    <a:pt x="1882507" y="1109647"/>
                    <a:pt x="2099483" y="562488"/>
                  </a:cubicBezTo>
                  <a:cubicBezTo>
                    <a:pt x="2170237" y="562488"/>
                    <a:pt x="2361270" y="574281"/>
                    <a:pt x="2453250" y="397397"/>
                  </a:cubicBezTo>
                  <a:cubicBezTo>
                    <a:pt x="2455608" y="395039"/>
                    <a:pt x="2476834" y="350229"/>
                    <a:pt x="2476834" y="350229"/>
                  </a:cubicBezTo>
                  <a:lnTo>
                    <a:pt x="2441457" y="326644"/>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Shape 14">
              <a:extLst>
                <a:ext uri="{FF2B5EF4-FFF2-40B4-BE49-F238E27FC236}">
                  <a16:creationId xmlns:a16="http://schemas.microsoft.com/office/drawing/2014/main" id="{1E8E689A-042B-4261-B535-C3458075CF4D}"/>
                </a:ext>
              </a:extLst>
            </p:cNvPr>
            <p:cNvSpPr/>
            <p:nvPr/>
          </p:nvSpPr>
          <p:spPr>
            <a:xfrm>
              <a:off x="4201427" y="3947186"/>
              <a:ext cx="896208" cy="400935"/>
            </a:xfrm>
            <a:custGeom>
              <a:avLst/>
              <a:gdLst>
                <a:gd name="connsiteX0" fmla="*/ 487029 w 896207"/>
                <a:gd name="connsiteY0" fmla="*/ 43642 h 400935"/>
                <a:gd name="connsiteX1" fmla="*/ 43642 w 896207"/>
                <a:gd name="connsiteY1" fmla="*/ 119112 h 400935"/>
                <a:gd name="connsiteX2" fmla="*/ 869097 w 896207"/>
                <a:gd name="connsiteY2" fmla="*/ 336089 h 400935"/>
                <a:gd name="connsiteX3" fmla="*/ 487029 w 896207"/>
                <a:gd name="connsiteY3" fmla="*/ 43642 h 400935"/>
              </a:gdLst>
              <a:ahLst/>
              <a:cxnLst>
                <a:cxn ang="0">
                  <a:pos x="connsiteX0" y="connsiteY0"/>
                </a:cxn>
                <a:cxn ang="0">
                  <a:pos x="connsiteX1" y="connsiteY1"/>
                </a:cxn>
                <a:cxn ang="0">
                  <a:pos x="connsiteX2" y="connsiteY2"/>
                </a:cxn>
                <a:cxn ang="0">
                  <a:pos x="connsiteX3" y="connsiteY3"/>
                </a:cxn>
              </a:cxnLst>
              <a:rect l="l" t="t" r="r" b="b"/>
              <a:pathLst>
                <a:path w="896207" h="400935">
                  <a:moveTo>
                    <a:pt x="487029" y="43642"/>
                  </a:moveTo>
                  <a:cubicBezTo>
                    <a:pt x="293637" y="109679"/>
                    <a:pt x="88453" y="119112"/>
                    <a:pt x="43642" y="119112"/>
                  </a:cubicBezTo>
                  <a:cubicBezTo>
                    <a:pt x="187507" y="239393"/>
                    <a:pt x="444577" y="465803"/>
                    <a:pt x="869097" y="336089"/>
                  </a:cubicBezTo>
                  <a:cubicBezTo>
                    <a:pt x="793627" y="314863"/>
                    <a:pt x="609668" y="244110"/>
                    <a:pt x="487029" y="43642"/>
                  </a:cubicBezTo>
                  <a:close/>
                </a:path>
              </a:pathLst>
            </a:custGeom>
            <a:solidFill>
              <a:srgbClr val="FFFFFF"/>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0231C25B-DDB6-41EF-A488-A05ECD6A4069}"/>
                </a:ext>
              </a:extLst>
            </p:cNvPr>
            <p:cNvSpPr/>
            <p:nvPr/>
          </p:nvSpPr>
          <p:spPr>
            <a:xfrm>
              <a:off x="4720285" y="3708983"/>
              <a:ext cx="235844" cy="235844"/>
            </a:xfrm>
            <a:custGeom>
              <a:avLst/>
              <a:gdLst>
                <a:gd name="connsiteX0" fmla="*/ 208733 w 235844"/>
                <a:gd name="connsiteY0" fmla="*/ 126188 h 235844"/>
                <a:gd name="connsiteX1" fmla="*/ 126188 w 235844"/>
                <a:gd name="connsiteY1" fmla="*/ 208733 h 235844"/>
                <a:gd name="connsiteX2" fmla="*/ 43642 w 235844"/>
                <a:gd name="connsiteY2" fmla="*/ 126188 h 235844"/>
                <a:gd name="connsiteX3" fmla="*/ 126188 w 235844"/>
                <a:gd name="connsiteY3" fmla="*/ 43642 h 235844"/>
                <a:gd name="connsiteX4" fmla="*/ 208733 w 235844"/>
                <a:gd name="connsiteY4" fmla="*/ 126188 h 2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44" h="235844">
                  <a:moveTo>
                    <a:pt x="208733" y="126188"/>
                  </a:moveTo>
                  <a:cubicBezTo>
                    <a:pt x="208733" y="171776"/>
                    <a:pt x="171776" y="208733"/>
                    <a:pt x="126188" y="208733"/>
                  </a:cubicBezTo>
                  <a:cubicBezTo>
                    <a:pt x="80599" y="208733"/>
                    <a:pt x="43642" y="171776"/>
                    <a:pt x="43642" y="126188"/>
                  </a:cubicBezTo>
                  <a:cubicBezTo>
                    <a:pt x="43642" y="80599"/>
                    <a:pt x="80599" y="43642"/>
                    <a:pt x="126188" y="43642"/>
                  </a:cubicBezTo>
                  <a:cubicBezTo>
                    <a:pt x="171776" y="43642"/>
                    <a:pt x="208733" y="80599"/>
                    <a:pt x="208733" y="126188"/>
                  </a:cubicBezTo>
                  <a:close/>
                </a:path>
              </a:pathLst>
            </a:custGeom>
            <a:solidFill>
              <a:srgbClr val="FFFFFF"/>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B9F7C1F2-5623-4ADC-AF86-D979BFE27EA2}"/>
                </a:ext>
              </a:extLst>
            </p:cNvPr>
            <p:cNvSpPr/>
            <p:nvPr/>
          </p:nvSpPr>
          <p:spPr>
            <a:xfrm>
              <a:off x="4758020" y="3744360"/>
              <a:ext cx="165091" cy="165091"/>
            </a:xfrm>
            <a:custGeom>
              <a:avLst/>
              <a:gdLst>
                <a:gd name="connsiteX0" fmla="*/ 102603 w 165090"/>
                <a:gd name="connsiteY0" fmla="*/ 67227 h 165090"/>
                <a:gd name="connsiteX1" fmla="*/ 112037 w 165090"/>
                <a:gd name="connsiteY1" fmla="*/ 48359 h 165090"/>
                <a:gd name="connsiteX2" fmla="*/ 90811 w 165090"/>
                <a:gd name="connsiteY2" fmla="*/ 43642 h 165090"/>
                <a:gd name="connsiteX3" fmla="*/ 43642 w 165090"/>
                <a:gd name="connsiteY3" fmla="*/ 90811 h 165090"/>
                <a:gd name="connsiteX4" fmla="*/ 90811 w 165090"/>
                <a:gd name="connsiteY4" fmla="*/ 137980 h 165090"/>
                <a:gd name="connsiteX5" fmla="*/ 137980 w 165090"/>
                <a:gd name="connsiteY5" fmla="*/ 90811 h 165090"/>
                <a:gd name="connsiteX6" fmla="*/ 137980 w 165090"/>
                <a:gd name="connsiteY6" fmla="*/ 88453 h 165090"/>
                <a:gd name="connsiteX7" fmla="*/ 126188 w 165090"/>
                <a:gd name="connsiteY7" fmla="*/ 90811 h 165090"/>
                <a:gd name="connsiteX8" fmla="*/ 102603 w 165090"/>
                <a:gd name="connsiteY8" fmla="*/ 67227 h 16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90" h="165090">
                  <a:moveTo>
                    <a:pt x="102603" y="67227"/>
                  </a:moveTo>
                  <a:cubicBezTo>
                    <a:pt x="102603" y="60151"/>
                    <a:pt x="107320" y="53076"/>
                    <a:pt x="112037" y="48359"/>
                  </a:cubicBezTo>
                  <a:cubicBezTo>
                    <a:pt x="104962" y="46001"/>
                    <a:pt x="97886" y="43642"/>
                    <a:pt x="90811" y="43642"/>
                  </a:cubicBezTo>
                  <a:cubicBezTo>
                    <a:pt x="64868" y="43642"/>
                    <a:pt x="43642" y="64868"/>
                    <a:pt x="43642" y="90811"/>
                  </a:cubicBezTo>
                  <a:cubicBezTo>
                    <a:pt x="43642" y="116754"/>
                    <a:pt x="64868" y="137980"/>
                    <a:pt x="90811" y="137980"/>
                  </a:cubicBezTo>
                  <a:cubicBezTo>
                    <a:pt x="116754" y="137980"/>
                    <a:pt x="137980" y="116754"/>
                    <a:pt x="137980" y="90811"/>
                  </a:cubicBezTo>
                  <a:cubicBezTo>
                    <a:pt x="137980" y="90811"/>
                    <a:pt x="137980" y="88453"/>
                    <a:pt x="137980" y="88453"/>
                  </a:cubicBezTo>
                  <a:cubicBezTo>
                    <a:pt x="135621" y="90811"/>
                    <a:pt x="130905" y="90811"/>
                    <a:pt x="126188" y="90811"/>
                  </a:cubicBezTo>
                  <a:cubicBezTo>
                    <a:pt x="112037" y="90811"/>
                    <a:pt x="102603" y="81377"/>
                    <a:pt x="102603" y="67227"/>
                  </a:cubicBezTo>
                  <a:close/>
                </a:path>
              </a:pathLst>
            </a:custGeom>
            <a:solidFill>
              <a:srgbClr val="4D5C64"/>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B83FFFB0-B521-42C7-A8B1-2AD8E0625B3C}"/>
                </a:ext>
              </a:extLst>
            </p:cNvPr>
            <p:cNvSpPr/>
            <p:nvPr/>
          </p:nvSpPr>
          <p:spPr>
            <a:xfrm>
              <a:off x="3984721" y="2536838"/>
              <a:ext cx="2594286" cy="1839585"/>
            </a:xfrm>
            <a:custGeom>
              <a:avLst/>
              <a:gdLst>
                <a:gd name="connsiteX0" fmla="*/ 2215497 w 2594286"/>
                <a:gd name="connsiteY0" fmla="*/ 673346 h 1839584"/>
                <a:gd name="connsiteX1" fmla="*/ 2055123 w 2594286"/>
                <a:gd name="connsiteY1" fmla="*/ 420993 h 1839584"/>
                <a:gd name="connsiteX2" fmla="*/ 2000879 w 2594286"/>
                <a:gd name="connsiteY2" fmla="*/ 383258 h 1839584"/>
                <a:gd name="connsiteX3" fmla="*/ 1963144 w 2594286"/>
                <a:gd name="connsiteY3" fmla="*/ 437502 h 1839584"/>
                <a:gd name="connsiteX4" fmla="*/ 1899466 w 2594286"/>
                <a:gd name="connsiteY4" fmla="*/ 701648 h 1839584"/>
                <a:gd name="connsiteX5" fmla="*/ 1948993 w 2594286"/>
                <a:gd name="connsiteY5" fmla="*/ 847871 h 1839584"/>
                <a:gd name="connsiteX6" fmla="*/ 1772110 w 2594286"/>
                <a:gd name="connsiteY6" fmla="*/ 890323 h 1839584"/>
                <a:gd name="connsiteX7" fmla="*/ 1772110 w 2594286"/>
                <a:gd name="connsiteY7" fmla="*/ 609668 h 1839584"/>
                <a:gd name="connsiteX8" fmla="*/ 1465513 w 2594286"/>
                <a:gd name="connsiteY8" fmla="*/ 609668 h 1839584"/>
                <a:gd name="connsiteX9" fmla="*/ 1465513 w 2594286"/>
                <a:gd name="connsiteY9" fmla="*/ 373824 h 1839584"/>
                <a:gd name="connsiteX10" fmla="*/ 1465513 w 2594286"/>
                <a:gd name="connsiteY10" fmla="*/ 326655 h 1839584"/>
                <a:gd name="connsiteX11" fmla="*/ 1465513 w 2594286"/>
                <a:gd name="connsiteY11" fmla="*/ 43642 h 1839584"/>
                <a:gd name="connsiteX12" fmla="*/ 1111746 w 2594286"/>
                <a:gd name="connsiteY12" fmla="*/ 43642 h 1839584"/>
                <a:gd name="connsiteX13" fmla="*/ 1111746 w 2594286"/>
                <a:gd name="connsiteY13" fmla="*/ 326655 h 1839584"/>
                <a:gd name="connsiteX14" fmla="*/ 852318 w 2594286"/>
                <a:gd name="connsiteY14" fmla="*/ 326655 h 1839584"/>
                <a:gd name="connsiteX15" fmla="*/ 805149 w 2594286"/>
                <a:gd name="connsiteY15" fmla="*/ 326655 h 1839584"/>
                <a:gd name="connsiteX16" fmla="*/ 498551 w 2594286"/>
                <a:gd name="connsiteY16" fmla="*/ 326655 h 1839584"/>
                <a:gd name="connsiteX17" fmla="*/ 498551 w 2594286"/>
                <a:gd name="connsiteY17" fmla="*/ 609668 h 1839584"/>
                <a:gd name="connsiteX18" fmla="*/ 191954 w 2594286"/>
                <a:gd name="connsiteY18" fmla="*/ 609668 h 1839584"/>
                <a:gd name="connsiteX19" fmla="*/ 191954 w 2594286"/>
                <a:gd name="connsiteY19" fmla="*/ 892681 h 1839584"/>
                <a:gd name="connsiteX20" fmla="*/ 74032 w 2594286"/>
                <a:gd name="connsiteY20" fmla="*/ 892681 h 1839584"/>
                <a:gd name="connsiteX21" fmla="*/ 52806 w 2594286"/>
                <a:gd name="connsiteY21" fmla="*/ 892681 h 1839584"/>
                <a:gd name="connsiteX22" fmla="*/ 50447 w 2594286"/>
                <a:gd name="connsiteY22" fmla="*/ 911549 h 1839584"/>
                <a:gd name="connsiteX23" fmla="*/ 52806 w 2594286"/>
                <a:gd name="connsiteY23" fmla="*/ 1128526 h 1839584"/>
                <a:gd name="connsiteX24" fmla="*/ 149502 w 2594286"/>
                <a:gd name="connsiteY24" fmla="*/ 1423331 h 1839584"/>
                <a:gd name="connsiteX25" fmla="*/ 875902 w 2594286"/>
                <a:gd name="connsiteY25" fmla="*/ 1795965 h 1839584"/>
                <a:gd name="connsiteX26" fmla="*/ 2163612 w 2594286"/>
                <a:gd name="connsiteY26" fmla="*/ 987019 h 1839584"/>
                <a:gd name="connsiteX27" fmla="*/ 2345212 w 2594286"/>
                <a:gd name="connsiteY27" fmla="*/ 963435 h 1839584"/>
                <a:gd name="connsiteX28" fmla="*/ 2522095 w 2594286"/>
                <a:gd name="connsiteY28" fmla="*/ 807777 h 1839584"/>
                <a:gd name="connsiteX29" fmla="*/ 2533887 w 2594286"/>
                <a:gd name="connsiteY29" fmla="*/ 781835 h 1839584"/>
                <a:gd name="connsiteX30" fmla="*/ 2540962 w 2594286"/>
                <a:gd name="connsiteY30" fmla="*/ 765325 h 1839584"/>
                <a:gd name="connsiteX31" fmla="*/ 2545679 w 2594286"/>
                <a:gd name="connsiteY31" fmla="*/ 758250 h 1839584"/>
                <a:gd name="connsiteX32" fmla="*/ 2555113 w 2594286"/>
                <a:gd name="connsiteY32" fmla="*/ 739383 h 1839584"/>
                <a:gd name="connsiteX33" fmla="*/ 2503227 w 2594286"/>
                <a:gd name="connsiteY33" fmla="*/ 704006 h 1839584"/>
                <a:gd name="connsiteX34" fmla="*/ 2215497 w 2594286"/>
                <a:gd name="connsiteY34" fmla="*/ 673346 h 1839584"/>
                <a:gd name="connsiteX35" fmla="*/ 1420702 w 2594286"/>
                <a:gd name="connsiteY35" fmla="*/ 892681 h 1839584"/>
                <a:gd name="connsiteX36" fmla="*/ 1161274 w 2594286"/>
                <a:gd name="connsiteY36" fmla="*/ 892681 h 1839584"/>
                <a:gd name="connsiteX37" fmla="*/ 1161274 w 2594286"/>
                <a:gd name="connsiteY37" fmla="*/ 656837 h 1839584"/>
                <a:gd name="connsiteX38" fmla="*/ 1420702 w 2594286"/>
                <a:gd name="connsiteY38" fmla="*/ 656837 h 1839584"/>
                <a:gd name="connsiteX39" fmla="*/ 1420702 w 2594286"/>
                <a:gd name="connsiteY39" fmla="*/ 892681 h 1839584"/>
                <a:gd name="connsiteX40" fmla="*/ 1114105 w 2594286"/>
                <a:gd name="connsiteY40" fmla="*/ 892681 h 1839584"/>
                <a:gd name="connsiteX41" fmla="*/ 854676 w 2594286"/>
                <a:gd name="connsiteY41" fmla="*/ 892681 h 1839584"/>
                <a:gd name="connsiteX42" fmla="*/ 854676 w 2594286"/>
                <a:gd name="connsiteY42" fmla="*/ 656837 h 1839584"/>
                <a:gd name="connsiteX43" fmla="*/ 1114105 w 2594286"/>
                <a:gd name="connsiteY43" fmla="*/ 656837 h 1839584"/>
                <a:gd name="connsiteX44" fmla="*/ 1114105 w 2594286"/>
                <a:gd name="connsiteY44" fmla="*/ 892681 h 1839584"/>
                <a:gd name="connsiteX45" fmla="*/ 807507 w 2594286"/>
                <a:gd name="connsiteY45" fmla="*/ 892681 h 1839584"/>
                <a:gd name="connsiteX46" fmla="*/ 548079 w 2594286"/>
                <a:gd name="connsiteY46" fmla="*/ 892681 h 1839584"/>
                <a:gd name="connsiteX47" fmla="*/ 548079 w 2594286"/>
                <a:gd name="connsiteY47" fmla="*/ 656837 h 1839584"/>
                <a:gd name="connsiteX48" fmla="*/ 807507 w 2594286"/>
                <a:gd name="connsiteY48" fmla="*/ 656837 h 1839584"/>
                <a:gd name="connsiteX49" fmla="*/ 807507 w 2594286"/>
                <a:gd name="connsiteY49" fmla="*/ 892681 h 1839584"/>
                <a:gd name="connsiteX50" fmla="*/ 1727300 w 2594286"/>
                <a:gd name="connsiteY50" fmla="*/ 656837 h 1839584"/>
                <a:gd name="connsiteX51" fmla="*/ 1727300 w 2594286"/>
                <a:gd name="connsiteY51" fmla="*/ 892681 h 1839584"/>
                <a:gd name="connsiteX52" fmla="*/ 1467871 w 2594286"/>
                <a:gd name="connsiteY52" fmla="*/ 892681 h 1839584"/>
                <a:gd name="connsiteX53" fmla="*/ 1467871 w 2594286"/>
                <a:gd name="connsiteY53" fmla="*/ 656837 h 1839584"/>
                <a:gd name="connsiteX54" fmla="*/ 1727300 w 2594286"/>
                <a:gd name="connsiteY54" fmla="*/ 656837 h 1839584"/>
                <a:gd name="connsiteX55" fmla="*/ 1420702 w 2594286"/>
                <a:gd name="connsiteY55" fmla="*/ 609668 h 1839584"/>
                <a:gd name="connsiteX56" fmla="*/ 1161274 w 2594286"/>
                <a:gd name="connsiteY56" fmla="*/ 609668 h 1839584"/>
                <a:gd name="connsiteX57" fmla="*/ 1161274 w 2594286"/>
                <a:gd name="connsiteY57" fmla="*/ 373824 h 1839584"/>
                <a:gd name="connsiteX58" fmla="*/ 1420702 w 2594286"/>
                <a:gd name="connsiteY58" fmla="*/ 373824 h 1839584"/>
                <a:gd name="connsiteX59" fmla="*/ 1420702 w 2594286"/>
                <a:gd name="connsiteY59" fmla="*/ 609668 h 1839584"/>
                <a:gd name="connsiteX60" fmla="*/ 1161274 w 2594286"/>
                <a:gd name="connsiteY60" fmla="*/ 90811 h 1839584"/>
                <a:gd name="connsiteX61" fmla="*/ 1420702 w 2594286"/>
                <a:gd name="connsiteY61" fmla="*/ 90811 h 1839584"/>
                <a:gd name="connsiteX62" fmla="*/ 1420702 w 2594286"/>
                <a:gd name="connsiteY62" fmla="*/ 326655 h 1839584"/>
                <a:gd name="connsiteX63" fmla="*/ 1161274 w 2594286"/>
                <a:gd name="connsiteY63" fmla="*/ 326655 h 1839584"/>
                <a:gd name="connsiteX64" fmla="*/ 1161274 w 2594286"/>
                <a:gd name="connsiteY64" fmla="*/ 90811 h 1839584"/>
                <a:gd name="connsiteX65" fmla="*/ 854676 w 2594286"/>
                <a:gd name="connsiteY65" fmla="*/ 373824 h 1839584"/>
                <a:gd name="connsiteX66" fmla="*/ 1114105 w 2594286"/>
                <a:gd name="connsiteY66" fmla="*/ 373824 h 1839584"/>
                <a:gd name="connsiteX67" fmla="*/ 1114105 w 2594286"/>
                <a:gd name="connsiteY67" fmla="*/ 609668 h 1839584"/>
                <a:gd name="connsiteX68" fmla="*/ 854676 w 2594286"/>
                <a:gd name="connsiteY68" fmla="*/ 609668 h 1839584"/>
                <a:gd name="connsiteX69" fmla="*/ 854676 w 2594286"/>
                <a:gd name="connsiteY69" fmla="*/ 373824 h 1839584"/>
                <a:gd name="connsiteX70" fmla="*/ 548079 w 2594286"/>
                <a:gd name="connsiteY70" fmla="*/ 373824 h 1839584"/>
                <a:gd name="connsiteX71" fmla="*/ 807507 w 2594286"/>
                <a:gd name="connsiteY71" fmla="*/ 373824 h 1839584"/>
                <a:gd name="connsiteX72" fmla="*/ 807507 w 2594286"/>
                <a:gd name="connsiteY72" fmla="*/ 609668 h 1839584"/>
                <a:gd name="connsiteX73" fmla="*/ 548079 w 2594286"/>
                <a:gd name="connsiteY73" fmla="*/ 609668 h 1839584"/>
                <a:gd name="connsiteX74" fmla="*/ 548079 w 2594286"/>
                <a:gd name="connsiteY74" fmla="*/ 373824 h 1839584"/>
                <a:gd name="connsiteX75" fmla="*/ 241481 w 2594286"/>
                <a:gd name="connsiteY75" fmla="*/ 656837 h 1839584"/>
                <a:gd name="connsiteX76" fmla="*/ 500910 w 2594286"/>
                <a:gd name="connsiteY76" fmla="*/ 656837 h 1839584"/>
                <a:gd name="connsiteX77" fmla="*/ 500910 w 2594286"/>
                <a:gd name="connsiteY77" fmla="*/ 892681 h 1839584"/>
                <a:gd name="connsiteX78" fmla="*/ 241481 w 2594286"/>
                <a:gd name="connsiteY78" fmla="*/ 892681 h 1839584"/>
                <a:gd name="connsiteX79" fmla="*/ 241481 w 2594286"/>
                <a:gd name="connsiteY79" fmla="*/ 656837 h 1839584"/>
                <a:gd name="connsiteX80" fmla="*/ 2493793 w 2594286"/>
                <a:gd name="connsiteY80" fmla="*/ 762967 h 1839584"/>
                <a:gd name="connsiteX81" fmla="*/ 2486718 w 2594286"/>
                <a:gd name="connsiteY81" fmla="*/ 777118 h 1839584"/>
                <a:gd name="connsiteX82" fmla="*/ 2482001 w 2594286"/>
                <a:gd name="connsiteY82" fmla="*/ 784193 h 1839584"/>
                <a:gd name="connsiteX83" fmla="*/ 2331061 w 2594286"/>
                <a:gd name="connsiteY83" fmla="*/ 916266 h 1839584"/>
                <a:gd name="connsiteX84" fmla="*/ 2163612 w 2594286"/>
                <a:gd name="connsiteY84" fmla="*/ 937492 h 1839584"/>
                <a:gd name="connsiteX85" fmla="*/ 2151819 w 2594286"/>
                <a:gd name="connsiteY85" fmla="*/ 937492 h 1839584"/>
                <a:gd name="connsiteX86" fmla="*/ 2135310 w 2594286"/>
                <a:gd name="connsiteY86" fmla="*/ 937492 h 1839584"/>
                <a:gd name="connsiteX87" fmla="*/ 2128235 w 2594286"/>
                <a:gd name="connsiteY87" fmla="*/ 951642 h 1839584"/>
                <a:gd name="connsiteX88" fmla="*/ 875902 w 2594286"/>
                <a:gd name="connsiteY88" fmla="*/ 1744079 h 1839584"/>
                <a:gd name="connsiteX89" fmla="*/ 293367 w 2594286"/>
                <a:gd name="connsiteY89" fmla="*/ 1534178 h 1839584"/>
                <a:gd name="connsiteX90" fmla="*/ 368837 w 2594286"/>
                <a:gd name="connsiteY90" fmla="*/ 1538894 h 1839584"/>
                <a:gd name="connsiteX91" fmla="*/ 706094 w 2594286"/>
                <a:gd name="connsiteY91" fmla="*/ 1449274 h 1839584"/>
                <a:gd name="connsiteX92" fmla="*/ 682510 w 2594286"/>
                <a:gd name="connsiteY92" fmla="*/ 1406822 h 1839584"/>
                <a:gd name="connsiteX93" fmla="*/ 368837 w 2594286"/>
                <a:gd name="connsiteY93" fmla="*/ 1489367 h 1839584"/>
                <a:gd name="connsiteX94" fmla="*/ 246198 w 2594286"/>
                <a:gd name="connsiteY94" fmla="*/ 1477575 h 1839584"/>
                <a:gd name="connsiteX95" fmla="*/ 191954 w 2594286"/>
                <a:gd name="connsiteY95" fmla="*/ 1395029 h 1839584"/>
                <a:gd name="connsiteX96" fmla="*/ 99975 w 2594286"/>
                <a:gd name="connsiteY96" fmla="*/ 1116733 h 1839584"/>
                <a:gd name="connsiteX97" fmla="*/ 92899 w 2594286"/>
                <a:gd name="connsiteY97" fmla="*/ 939850 h 1839584"/>
                <a:gd name="connsiteX98" fmla="*/ 191954 w 2594286"/>
                <a:gd name="connsiteY98" fmla="*/ 939850 h 1839584"/>
                <a:gd name="connsiteX99" fmla="*/ 191954 w 2594286"/>
                <a:gd name="connsiteY99" fmla="*/ 939850 h 1839584"/>
                <a:gd name="connsiteX100" fmla="*/ 498551 w 2594286"/>
                <a:gd name="connsiteY100" fmla="*/ 939850 h 1839584"/>
                <a:gd name="connsiteX101" fmla="*/ 545720 w 2594286"/>
                <a:gd name="connsiteY101" fmla="*/ 939850 h 1839584"/>
                <a:gd name="connsiteX102" fmla="*/ 805149 w 2594286"/>
                <a:gd name="connsiteY102" fmla="*/ 939850 h 1839584"/>
                <a:gd name="connsiteX103" fmla="*/ 852318 w 2594286"/>
                <a:gd name="connsiteY103" fmla="*/ 939850 h 1839584"/>
                <a:gd name="connsiteX104" fmla="*/ 1111746 w 2594286"/>
                <a:gd name="connsiteY104" fmla="*/ 939850 h 1839584"/>
                <a:gd name="connsiteX105" fmla="*/ 1158915 w 2594286"/>
                <a:gd name="connsiteY105" fmla="*/ 939850 h 1839584"/>
                <a:gd name="connsiteX106" fmla="*/ 1418344 w 2594286"/>
                <a:gd name="connsiteY106" fmla="*/ 939850 h 1839584"/>
                <a:gd name="connsiteX107" fmla="*/ 1465513 w 2594286"/>
                <a:gd name="connsiteY107" fmla="*/ 939850 h 1839584"/>
                <a:gd name="connsiteX108" fmla="*/ 1772110 w 2594286"/>
                <a:gd name="connsiteY108" fmla="*/ 939850 h 1839584"/>
                <a:gd name="connsiteX109" fmla="*/ 1772110 w 2594286"/>
                <a:gd name="connsiteY109" fmla="*/ 939850 h 1839584"/>
                <a:gd name="connsiteX110" fmla="*/ 1996162 w 2594286"/>
                <a:gd name="connsiteY110" fmla="*/ 876172 h 1839584"/>
                <a:gd name="connsiteX111" fmla="*/ 2015030 w 2594286"/>
                <a:gd name="connsiteY111" fmla="*/ 862022 h 1839584"/>
                <a:gd name="connsiteX112" fmla="*/ 2000879 w 2594286"/>
                <a:gd name="connsiteY112" fmla="*/ 840796 h 1839584"/>
                <a:gd name="connsiteX113" fmla="*/ 1946635 w 2594286"/>
                <a:gd name="connsiteY113" fmla="*/ 699289 h 1839584"/>
                <a:gd name="connsiteX114" fmla="*/ 2000879 w 2594286"/>
                <a:gd name="connsiteY114" fmla="*/ 465803 h 1839584"/>
                <a:gd name="connsiteX115" fmla="*/ 2010313 w 2594286"/>
                <a:gd name="connsiteY115" fmla="*/ 449294 h 1839584"/>
                <a:gd name="connsiteX116" fmla="*/ 2024463 w 2594286"/>
                <a:gd name="connsiteY116" fmla="*/ 458728 h 1839584"/>
                <a:gd name="connsiteX117" fmla="*/ 2168328 w 2594286"/>
                <a:gd name="connsiteY117" fmla="*/ 701648 h 1839584"/>
                <a:gd name="connsiteX118" fmla="*/ 2170687 w 2594286"/>
                <a:gd name="connsiteY118" fmla="*/ 729949 h 1839584"/>
                <a:gd name="connsiteX119" fmla="*/ 2198988 w 2594286"/>
                <a:gd name="connsiteY119" fmla="*/ 722873 h 1839584"/>
                <a:gd name="connsiteX120" fmla="*/ 2474926 w 2594286"/>
                <a:gd name="connsiteY120" fmla="*/ 744099 h 1839584"/>
                <a:gd name="connsiteX121" fmla="*/ 2493793 w 2594286"/>
                <a:gd name="connsiteY121" fmla="*/ 755892 h 1839584"/>
                <a:gd name="connsiteX122" fmla="*/ 2493793 w 2594286"/>
                <a:gd name="connsiteY122" fmla="*/ 762967 h 183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594286" h="1839584">
                  <a:moveTo>
                    <a:pt x="2215497" y="673346"/>
                  </a:moveTo>
                  <a:cubicBezTo>
                    <a:pt x="2201347" y="579009"/>
                    <a:pt x="2149461" y="494105"/>
                    <a:pt x="2055123" y="420993"/>
                  </a:cubicBezTo>
                  <a:lnTo>
                    <a:pt x="2000879" y="383258"/>
                  </a:lnTo>
                  <a:lnTo>
                    <a:pt x="1963144" y="437502"/>
                  </a:lnTo>
                  <a:cubicBezTo>
                    <a:pt x="1915975" y="510614"/>
                    <a:pt x="1892391" y="607310"/>
                    <a:pt x="1899466" y="701648"/>
                  </a:cubicBezTo>
                  <a:cubicBezTo>
                    <a:pt x="1904183" y="755892"/>
                    <a:pt x="1920692" y="807777"/>
                    <a:pt x="1948993" y="847871"/>
                  </a:cubicBezTo>
                  <a:cubicBezTo>
                    <a:pt x="1908900" y="869097"/>
                    <a:pt x="1842863" y="887964"/>
                    <a:pt x="1772110" y="890323"/>
                  </a:cubicBezTo>
                  <a:lnTo>
                    <a:pt x="1772110" y="609668"/>
                  </a:lnTo>
                  <a:lnTo>
                    <a:pt x="1465513" y="609668"/>
                  </a:lnTo>
                  <a:lnTo>
                    <a:pt x="1465513" y="373824"/>
                  </a:lnTo>
                  <a:lnTo>
                    <a:pt x="1465513" y="326655"/>
                  </a:lnTo>
                  <a:lnTo>
                    <a:pt x="1465513" y="43642"/>
                  </a:lnTo>
                  <a:lnTo>
                    <a:pt x="1111746" y="43642"/>
                  </a:lnTo>
                  <a:lnTo>
                    <a:pt x="1111746" y="326655"/>
                  </a:lnTo>
                  <a:lnTo>
                    <a:pt x="852318" y="326655"/>
                  </a:lnTo>
                  <a:lnTo>
                    <a:pt x="805149" y="326655"/>
                  </a:lnTo>
                  <a:lnTo>
                    <a:pt x="498551" y="326655"/>
                  </a:lnTo>
                  <a:lnTo>
                    <a:pt x="498551" y="609668"/>
                  </a:lnTo>
                  <a:lnTo>
                    <a:pt x="191954" y="609668"/>
                  </a:lnTo>
                  <a:lnTo>
                    <a:pt x="191954" y="892681"/>
                  </a:lnTo>
                  <a:lnTo>
                    <a:pt x="74032" y="892681"/>
                  </a:lnTo>
                  <a:lnTo>
                    <a:pt x="52806" y="892681"/>
                  </a:lnTo>
                  <a:lnTo>
                    <a:pt x="50447" y="911549"/>
                  </a:lnTo>
                  <a:cubicBezTo>
                    <a:pt x="41014" y="965793"/>
                    <a:pt x="41014" y="1045980"/>
                    <a:pt x="52806" y="1128526"/>
                  </a:cubicBezTo>
                  <a:cubicBezTo>
                    <a:pt x="66956" y="1232297"/>
                    <a:pt x="99975" y="1331351"/>
                    <a:pt x="149502" y="1423331"/>
                  </a:cubicBezTo>
                  <a:cubicBezTo>
                    <a:pt x="279216" y="1659175"/>
                    <a:pt x="517419" y="1795965"/>
                    <a:pt x="875902" y="1795965"/>
                  </a:cubicBezTo>
                  <a:cubicBezTo>
                    <a:pt x="1482022" y="1793606"/>
                    <a:pt x="1946635" y="1512952"/>
                    <a:pt x="2163612" y="987019"/>
                  </a:cubicBezTo>
                  <a:cubicBezTo>
                    <a:pt x="2236723" y="989377"/>
                    <a:pt x="2286250" y="984661"/>
                    <a:pt x="2345212" y="963435"/>
                  </a:cubicBezTo>
                  <a:cubicBezTo>
                    <a:pt x="2420682" y="937492"/>
                    <a:pt x="2482001" y="887964"/>
                    <a:pt x="2522095" y="807777"/>
                  </a:cubicBezTo>
                  <a:cubicBezTo>
                    <a:pt x="2524453" y="803061"/>
                    <a:pt x="2526812" y="798344"/>
                    <a:pt x="2533887" y="781835"/>
                  </a:cubicBezTo>
                  <a:cubicBezTo>
                    <a:pt x="2536245" y="777118"/>
                    <a:pt x="2538604" y="770042"/>
                    <a:pt x="2540962" y="765325"/>
                  </a:cubicBezTo>
                  <a:cubicBezTo>
                    <a:pt x="2540962" y="762967"/>
                    <a:pt x="2543321" y="760609"/>
                    <a:pt x="2545679" y="758250"/>
                  </a:cubicBezTo>
                  <a:lnTo>
                    <a:pt x="2555113" y="739383"/>
                  </a:lnTo>
                  <a:lnTo>
                    <a:pt x="2503227" y="704006"/>
                  </a:lnTo>
                  <a:cubicBezTo>
                    <a:pt x="2446625" y="668629"/>
                    <a:pt x="2316910" y="654479"/>
                    <a:pt x="2215497" y="673346"/>
                  </a:cubicBezTo>
                  <a:close/>
                  <a:moveTo>
                    <a:pt x="1420702" y="892681"/>
                  </a:moveTo>
                  <a:lnTo>
                    <a:pt x="1161274" y="892681"/>
                  </a:lnTo>
                  <a:lnTo>
                    <a:pt x="1161274" y="656837"/>
                  </a:lnTo>
                  <a:lnTo>
                    <a:pt x="1420702" y="656837"/>
                  </a:lnTo>
                  <a:lnTo>
                    <a:pt x="1420702" y="892681"/>
                  </a:lnTo>
                  <a:close/>
                  <a:moveTo>
                    <a:pt x="1114105" y="892681"/>
                  </a:moveTo>
                  <a:lnTo>
                    <a:pt x="854676" y="892681"/>
                  </a:lnTo>
                  <a:lnTo>
                    <a:pt x="854676" y="656837"/>
                  </a:lnTo>
                  <a:lnTo>
                    <a:pt x="1114105" y="656837"/>
                  </a:lnTo>
                  <a:lnTo>
                    <a:pt x="1114105" y="892681"/>
                  </a:lnTo>
                  <a:close/>
                  <a:moveTo>
                    <a:pt x="807507" y="892681"/>
                  </a:moveTo>
                  <a:lnTo>
                    <a:pt x="548079" y="892681"/>
                  </a:lnTo>
                  <a:lnTo>
                    <a:pt x="548079" y="656837"/>
                  </a:lnTo>
                  <a:lnTo>
                    <a:pt x="807507" y="656837"/>
                  </a:lnTo>
                  <a:lnTo>
                    <a:pt x="807507" y="892681"/>
                  </a:lnTo>
                  <a:close/>
                  <a:moveTo>
                    <a:pt x="1727300" y="656837"/>
                  </a:moveTo>
                  <a:lnTo>
                    <a:pt x="1727300" y="892681"/>
                  </a:lnTo>
                  <a:lnTo>
                    <a:pt x="1467871" y="892681"/>
                  </a:lnTo>
                  <a:lnTo>
                    <a:pt x="1467871" y="656837"/>
                  </a:lnTo>
                  <a:lnTo>
                    <a:pt x="1727300" y="656837"/>
                  </a:lnTo>
                  <a:close/>
                  <a:moveTo>
                    <a:pt x="1420702" y="609668"/>
                  </a:moveTo>
                  <a:lnTo>
                    <a:pt x="1161274" y="609668"/>
                  </a:lnTo>
                  <a:lnTo>
                    <a:pt x="1161274" y="373824"/>
                  </a:lnTo>
                  <a:lnTo>
                    <a:pt x="1420702" y="373824"/>
                  </a:lnTo>
                  <a:lnTo>
                    <a:pt x="1420702" y="609668"/>
                  </a:lnTo>
                  <a:close/>
                  <a:moveTo>
                    <a:pt x="1161274" y="90811"/>
                  </a:moveTo>
                  <a:lnTo>
                    <a:pt x="1420702" y="90811"/>
                  </a:lnTo>
                  <a:lnTo>
                    <a:pt x="1420702" y="326655"/>
                  </a:lnTo>
                  <a:lnTo>
                    <a:pt x="1161274" y="326655"/>
                  </a:lnTo>
                  <a:lnTo>
                    <a:pt x="1161274" y="90811"/>
                  </a:lnTo>
                  <a:close/>
                  <a:moveTo>
                    <a:pt x="854676" y="373824"/>
                  </a:moveTo>
                  <a:lnTo>
                    <a:pt x="1114105" y="373824"/>
                  </a:lnTo>
                  <a:lnTo>
                    <a:pt x="1114105" y="609668"/>
                  </a:lnTo>
                  <a:lnTo>
                    <a:pt x="854676" y="609668"/>
                  </a:lnTo>
                  <a:lnTo>
                    <a:pt x="854676" y="373824"/>
                  </a:lnTo>
                  <a:close/>
                  <a:moveTo>
                    <a:pt x="548079" y="373824"/>
                  </a:moveTo>
                  <a:lnTo>
                    <a:pt x="807507" y="373824"/>
                  </a:lnTo>
                  <a:lnTo>
                    <a:pt x="807507" y="609668"/>
                  </a:lnTo>
                  <a:lnTo>
                    <a:pt x="548079" y="609668"/>
                  </a:lnTo>
                  <a:lnTo>
                    <a:pt x="548079" y="373824"/>
                  </a:lnTo>
                  <a:close/>
                  <a:moveTo>
                    <a:pt x="241481" y="656837"/>
                  </a:moveTo>
                  <a:lnTo>
                    <a:pt x="500910" y="656837"/>
                  </a:lnTo>
                  <a:lnTo>
                    <a:pt x="500910" y="892681"/>
                  </a:lnTo>
                  <a:lnTo>
                    <a:pt x="241481" y="892681"/>
                  </a:lnTo>
                  <a:lnTo>
                    <a:pt x="241481" y="656837"/>
                  </a:lnTo>
                  <a:close/>
                  <a:moveTo>
                    <a:pt x="2493793" y="762967"/>
                  </a:moveTo>
                  <a:cubicBezTo>
                    <a:pt x="2491435" y="770042"/>
                    <a:pt x="2489076" y="774759"/>
                    <a:pt x="2486718" y="777118"/>
                  </a:cubicBezTo>
                  <a:cubicBezTo>
                    <a:pt x="2486718" y="779476"/>
                    <a:pt x="2484360" y="781835"/>
                    <a:pt x="2482001" y="784193"/>
                  </a:cubicBezTo>
                  <a:cubicBezTo>
                    <a:pt x="2446625" y="852588"/>
                    <a:pt x="2394739" y="895040"/>
                    <a:pt x="2331061" y="916266"/>
                  </a:cubicBezTo>
                  <a:cubicBezTo>
                    <a:pt x="2279175" y="935133"/>
                    <a:pt x="2232006" y="937492"/>
                    <a:pt x="2163612" y="937492"/>
                  </a:cubicBezTo>
                  <a:cubicBezTo>
                    <a:pt x="2163612" y="937492"/>
                    <a:pt x="2158895" y="937492"/>
                    <a:pt x="2151819" y="937492"/>
                  </a:cubicBezTo>
                  <a:lnTo>
                    <a:pt x="2135310" y="937492"/>
                  </a:lnTo>
                  <a:lnTo>
                    <a:pt x="2128235" y="951642"/>
                  </a:lnTo>
                  <a:cubicBezTo>
                    <a:pt x="1923050" y="1468141"/>
                    <a:pt x="1470230" y="1744079"/>
                    <a:pt x="875902" y="1744079"/>
                  </a:cubicBezTo>
                  <a:cubicBezTo>
                    <a:pt x="616473" y="1744079"/>
                    <a:pt x="425440" y="1668609"/>
                    <a:pt x="293367" y="1534178"/>
                  </a:cubicBezTo>
                  <a:cubicBezTo>
                    <a:pt x="319310" y="1536536"/>
                    <a:pt x="342894" y="1538894"/>
                    <a:pt x="368837" y="1538894"/>
                  </a:cubicBezTo>
                  <a:cubicBezTo>
                    <a:pt x="491476" y="1538894"/>
                    <a:pt x="604681" y="1505876"/>
                    <a:pt x="706094" y="1449274"/>
                  </a:cubicBezTo>
                  <a:cubicBezTo>
                    <a:pt x="696661" y="1435123"/>
                    <a:pt x="689585" y="1420972"/>
                    <a:pt x="682510" y="1406822"/>
                  </a:cubicBezTo>
                  <a:cubicBezTo>
                    <a:pt x="590531" y="1458707"/>
                    <a:pt x="482042" y="1489367"/>
                    <a:pt x="368837" y="1489367"/>
                  </a:cubicBezTo>
                  <a:cubicBezTo>
                    <a:pt x="326385" y="1489367"/>
                    <a:pt x="286292" y="1484650"/>
                    <a:pt x="246198" y="1477575"/>
                  </a:cubicBezTo>
                  <a:cubicBezTo>
                    <a:pt x="227331" y="1451632"/>
                    <a:pt x="208463" y="1423331"/>
                    <a:pt x="191954" y="1395029"/>
                  </a:cubicBezTo>
                  <a:cubicBezTo>
                    <a:pt x="144785" y="1310126"/>
                    <a:pt x="114125" y="1215788"/>
                    <a:pt x="99975" y="1116733"/>
                  </a:cubicBezTo>
                  <a:cubicBezTo>
                    <a:pt x="90541" y="1053055"/>
                    <a:pt x="88182" y="987019"/>
                    <a:pt x="92899" y="939850"/>
                  </a:cubicBezTo>
                  <a:lnTo>
                    <a:pt x="191954" y="939850"/>
                  </a:lnTo>
                  <a:lnTo>
                    <a:pt x="191954" y="939850"/>
                  </a:lnTo>
                  <a:lnTo>
                    <a:pt x="498551" y="939850"/>
                  </a:lnTo>
                  <a:lnTo>
                    <a:pt x="545720" y="939850"/>
                  </a:lnTo>
                  <a:lnTo>
                    <a:pt x="805149" y="939850"/>
                  </a:lnTo>
                  <a:lnTo>
                    <a:pt x="852318" y="939850"/>
                  </a:lnTo>
                  <a:lnTo>
                    <a:pt x="1111746" y="939850"/>
                  </a:lnTo>
                  <a:lnTo>
                    <a:pt x="1158915" y="939850"/>
                  </a:lnTo>
                  <a:lnTo>
                    <a:pt x="1418344" y="939850"/>
                  </a:lnTo>
                  <a:lnTo>
                    <a:pt x="1465513" y="939850"/>
                  </a:lnTo>
                  <a:lnTo>
                    <a:pt x="1772110" y="939850"/>
                  </a:lnTo>
                  <a:lnTo>
                    <a:pt x="1772110" y="939850"/>
                  </a:lnTo>
                  <a:cubicBezTo>
                    <a:pt x="1866448" y="939850"/>
                    <a:pt x="1953710" y="909190"/>
                    <a:pt x="1996162" y="876172"/>
                  </a:cubicBezTo>
                  <a:lnTo>
                    <a:pt x="2015030" y="862022"/>
                  </a:lnTo>
                  <a:lnTo>
                    <a:pt x="2000879" y="840796"/>
                  </a:lnTo>
                  <a:cubicBezTo>
                    <a:pt x="1972578" y="805419"/>
                    <a:pt x="1953710" y="753533"/>
                    <a:pt x="1946635" y="699289"/>
                  </a:cubicBezTo>
                  <a:cubicBezTo>
                    <a:pt x="1939560" y="616744"/>
                    <a:pt x="1960786" y="529481"/>
                    <a:pt x="2000879" y="465803"/>
                  </a:cubicBezTo>
                  <a:lnTo>
                    <a:pt x="2010313" y="449294"/>
                  </a:lnTo>
                  <a:lnTo>
                    <a:pt x="2024463" y="458728"/>
                  </a:lnTo>
                  <a:cubicBezTo>
                    <a:pt x="2116443" y="529481"/>
                    <a:pt x="2163612" y="609668"/>
                    <a:pt x="2168328" y="701648"/>
                  </a:cubicBezTo>
                  <a:lnTo>
                    <a:pt x="2170687" y="729949"/>
                  </a:lnTo>
                  <a:lnTo>
                    <a:pt x="2198988" y="722873"/>
                  </a:lnTo>
                  <a:cubicBezTo>
                    <a:pt x="2290967" y="699289"/>
                    <a:pt x="2425399" y="711081"/>
                    <a:pt x="2474926" y="744099"/>
                  </a:cubicBezTo>
                  <a:lnTo>
                    <a:pt x="2493793" y="755892"/>
                  </a:lnTo>
                  <a:cubicBezTo>
                    <a:pt x="2493793" y="760609"/>
                    <a:pt x="2493793" y="760609"/>
                    <a:pt x="2493793" y="762967"/>
                  </a:cubicBezTo>
                  <a:close/>
                </a:path>
              </a:pathLst>
            </a:custGeom>
            <a:solidFill>
              <a:schemeClr val="bg2">
                <a:lumMod val="25000"/>
              </a:schemeClr>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8">
              <a:extLst>
                <a:ext uri="{FF2B5EF4-FFF2-40B4-BE49-F238E27FC236}">
                  <a16:creationId xmlns:a16="http://schemas.microsoft.com/office/drawing/2014/main" id="{D03A444E-0369-4E1C-94D1-35E1211027E1}"/>
                </a:ext>
              </a:extLst>
            </p:cNvPr>
            <p:cNvSpPr/>
            <p:nvPr/>
          </p:nvSpPr>
          <p:spPr>
            <a:xfrm>
              <a:off x="4229729"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D372582B-5A85-47E5-AD3A-D5FAAE1B29BA}"/>
                </a:ext>
              </a:extLst>
            </p:cNvPr>
            <p:cNvSpPr/>
            <p:nvPr/>
          </p:nvSpPr>
          <p:spPr>
            <a:xfrm>
              <a:off x="4300482"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85D5D7DD-9C3E-441B-A96D-1D2724EF78C1}"/>
                </a:ext>
              </a:extLst>
            </p:cNvPr>
            <p:cNvSpPr/>
            <p:nvPr/>
          </p:nvSpPr>
          <p:spPr>
            <a:xfrm>
              <a:off x="4371235"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06C6D215-3272-47B4-949E-22F39C9C92BE}"/>
                </a:ext>
              </a:extLst>
            </p:cNvPr>
            <p:cNvSpPr/>
            <p:nvPr/>
          </p:nvSpPr>
          <p:spPr>
            <a:xfrm>
              <a:off x="4536326"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4F5C2DD3-90B3-4B9C-997D-B0F2573E1D41}"/>
                </a:ext>
              </a:extLst>
            </p:cNvPr>
            <p:cNvSpPr/>
            <p:nvPr/>
          </p:nvSpPr>
          <p:spPr>
            <a:xfrm>
              <a:off x="4607080"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D76C913B-175C-4AF7-9405-2828E13F4C84}"/>
                </a:ext>
              </a:extLst>
            </p:cNvPr>
            <p:cNvSpPr/>
            <p:nvPr/>
          </p:nvSpPr>
          <p:spPr>
            <a:xfrm>
              <a:off x="4677833"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88466638-2B51-4885-8A7C-738F25BDB3FE}"/>
                </a:ext>
              </a:extLst>
            </p:cNvPr>
            <p:cNvSpPr/>
            <p:nvPr/>
          </p:nvSpPr>
          <p:spPr>
            <a:xfrm>
              <a:off x="4842924"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5C205A4C-CC13-497B-9E50-981A687FFD79}"/>
                </a:ext>
              </a:extLst>
            </p:cNvPr>
            <p:cNvSpPr/>
            <p:nvPr/>
          </p:nvSpPr>
          <p:spPr>
            <a:xfrm>
              <a:off x="4913677"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27">
              <a:extLst>
                <a:ext uri="{FF2B5EF4-FFF2-40B4-BE49-F238E27FC236}">
                  <a16:creationId xmlns:a16="http://schemas.microsoft.com/office/drawing/2014/main" id="{3EC53878-F519-4C26-8EE4-8A1BB3412E36}"/>
                </a:ext>
              </a:extLst>
            </p:cNvPr>
            <p:cNvSpPr/>
            <p:nvPr/>
          </p:nvSpPr>
          <p:spPr>
            <a:xfrm>
              <a:off x="4984430"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4193269C-6809-4C07-AD84-27622C4D2AB6}"/>
                </a:ext>
              </a:extLst>
            </p:cNvPr>
            <p:cNvSpPr/>
            <p:nvPr/>
          </p:nvSpPr>
          <p:spPr>
            <a:xfrm>
              <a:off x="5149521"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FA457D33-6C9A-49D3-9AEF-E1A74946FC01}"/>
                </a:ext>
              </a:extLst>
            </p:cNvPr>
            <p:cNvSpPr/>
            <p:nvPr/>
          </p:nvSpPr>
          <p:spPr>
            <a:xfrm>
              <a:off x="5220274"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3A843EF0-7047-4D3D-925F-A4A1618CB772}"/>
                </a:ext>
              </a:extLst>
            </p:cNvPr>
            <p:cNvSpPr/>
            <p:nvPr/>
          </p:nvSpPr>
          <p:spPr>
            <a:xfrm>
              <a:off x="5291028"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2A743DB2-D1CF-42FB-B771-8AA60EFEAEA9}"/>
                </a:ext>
              </a:extLst>
            </p:cNvPr>
            <p:cNvSpPr/>
            <p:nvPr/>
          </p:nvSpPr>
          <p:spPr>
            <a:xfrm>
              <a:off x="5456119"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4D941A52-3FF1-467C-A07E-877DE7D5339A}"/>
                </a:ext>
              </a:extLst>
            </p:cNvPr>
            <p:cNvSpPr/>
            <p:nvPr/>
          </p:nvSpPr>
          <p:spPr>
            <a:xfrm>
              <a:off x="5526872"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E2D3049C-4DAE-4361-830D-433EC4DDB152}"/>
                </a:ext>
              </a:extLst>
            </p:cNvPr>
            <p:cNvSpPr/>
            <p:nvPr/>
          </p:nvSpPr>
          <p:spPr>
            <a:xfrm>
              <a:off x="5597625"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B914CEB1-D5AD-41A0-A190-74B4ADDDB9D8}"/>
                </a:ext>
              </a:extLst>
            </p:cNvPr>
            <p:cNvSpPr/>
            <p:nvPr/>
          </p:nvSpPr>
          <p:spPr>
            <a:xfrm>
              <a:off x="4607080"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56ACF4D7-0B0E-4D35-A0A6-5F8B2B253B73}"/>
                </a:ext>
              </a:extLst>
            </p:cNvPr>
            <p:cNvSpPr/>
            <p:nvPr/>
          </p:nvSpPr>
          <p:spPr>
            <a:xfrm>
              <a:off x="4677833"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BE6B0829-63D6-4852-AA63-D45C9BB5013E}"/>
                </a:ext>
              </a:extLst>
            </p:cNvPr>
            <p:cNvSpPr/>
            <p:nvPr/>
          </p:nvSpPr>
          <p:spPr>
            <a:xfrm>
              <a:off x="4842924"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4" name="Freeform: Shape 73">
              <a:extLst>
                <a:ext uri="{FF2B5EF4-FFF2-40B4-BE49-F238E27FC236}">
                  <a16:creationId xmlns:a16="http://schemas.microsoft.com/office/drawing/2014/main" id="{7067DD35-725A-4873-AD30-4DF97DBFAF8E}"/>
                </a:ext>
              </a:extLst>
            </p:cNvPr>
            <p:cNvSpPr/>
            <p:nvPr/>
          </p:nvSpPr>
          <p:spPr>
            <a:xfrm>
              <a:off x="4913677"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Freeform: Shape 74">
              <a:extLst>
                <a:ext uri="{FF2B5EF4-FFF2-40B4-BE49-F238E27FC236}">
                  <a16:creationId xmlns:a16="http://schemas.microsoft.com/office/drawing/2014/main" id="{263C3798-C2D2-45C1-B187-11C9E21A970A}"/>
                </a:ext>
              </a:extLst>
            </p:cNvPr>
            <p:cNvSpPr/>
            <p:nvPr/>
          </p:nvSpPr>
          <p:spPr>
            <a:xfrm>
              <a:off x="4984430"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6" name="Freeform: Shape 75">
              <a:extLst>
                <a:ext uri="{FF2B5EF4-FFF2-40B4-BE49-F238E27FC236}">
                  <a16:creationId xmlns:a16="http://schemas.microsoft.com/office/drawing/2014/main" id="{0BF17F07-CE4A-4C3B-A5E0-454F7582823F}"/>
                </a:ext>
              </a:extLst>
            </p:cNvPr>
            <p:cNvSpPr/>
            <p:nvPr/>
          </p:nvSpPr>
          <p:spPr>
            <a:xfrm>
              <a:off x="5149521"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7" name="Freeform: Shape 76">
              <a:extLst>
                <a:ext uri="{FF2B5EF4-FFF2-40B4-BE49-F238E27FC236}">
                  <a16:creationId xmlns:a16="http://schemas.microsoft.com/office/drawing/2014/main" id="{8F07E9A1-D240-4CB5-A320-E9B3E9697082}"/>
                </a:ext>
              </a:extLst>
            </p:cNvPr>
            <p:cNvSpPr/>
            <p:nvPr/>
          </p:nvSpPr>
          <p:spPr>
            <a:xfrm>
              <a:off x="5220274"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293552B3-E725-4035-93E3-040868D60D1F}"/>
                </a:ext>
              </a:extLst>
            </p:cNvPr>
            <p:cNvSpPr/>
            <p:nvPr/>
          </p:nvSpPr>
          <p:spPr>
            <a:xfrm>
              <a:off x="5291028"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AFE49426-99E8-4E6C-A9BF-E82E14A3710E}"/>
                </a:ext>
              </a:extLst>
            </p:cNvPr>
            <p:cNvSpPr/>
            <p:nvPr/>
          </p:nvSpPr>
          <p:spPr>
            <a:xfrm>
              <a:off x="5220274" y="2631175"/>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833DAE4D-EBFD-4495-A2AD-501F561B05B4}"/>
                </a:ext>
              </a:extLst>
            </p:cNvPr>
            <p:cNvSpPr/>
            <p:nvPr/>
          </p:nvSpPr>
          <p:spPr>
            <a:xfrm>
              <a:off x="5149521" y="2631175"/>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Shape 82">
              <a:extLst>
                <a:ext uri="{FF2B5EF4-FFF2-40B4-BE49-F238E27FC236}">
                  <a16:creationId xmlns:a16="http://schemas.microsoft.com/office/drawing/2014/main" id="{8DC0B929-1316-4633-AAF8-1AB195FB7D29}"/>
                </a:ext>
              </a:extLst>
            </p:cNvPr>
            <p:cNvSpPr/>
            <p:nvPr/>
          </p:nvSpPr>
          <p:spPr>
            <a:xfrm>
              <a:off x="5291028" y="2631175"/>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Shape 83">
              <a:extLst>
                <a:ext uri="{FF2B5EF4-FFF2-40B4-BE49-F238E27FC236}">
                  <a16:creationId xmlns:a16="http://schemas.microsoft.com/office/drawing/2014/main" id="{DD78051F-C9EA-4E7B-A2DA-E22345D9973E}"/>
                </a:ext>
              </a:extLst>
            </p:cNvPr>
            <p:cNvSpPr/>
            <p:nvPr/>
          </p:nvSpPr>
          <p:spPr>
            <a:xfrm>
              <a:off x="4536326"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795360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xmlns:a16="http://schemas.microsoft.com/office/drawing/2014/main" xmlns:asvg="http://schemas.microsoft.com/office/drawing/2016/SVG/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22" presetClass="entr" presetSubtype="8" fill="hold" nodeType="withEffect">
                                  <p:stCondLst>
                                    <p:cond delay="500"/>
                                  </p:stCondLst>
                                  <p:childTnLst>
                                    <p:set>
                                      <p:cBhvr>
                                        <p:cTn id="12" dur="1" fill="hold">
                                          <p:stCondLst>
                                            <p:cond delay="0"/>
                                          </p:stCondLst>
                                        </p:cTn>
                                        <p:tgtEl>
                                          <p:spTgt spid="153"/>
                                        </p:tgtEl>
                                        <p:attrNameLst>
                                          <p:attrName>style.visibility</p:attrName>
                                        </p:attrNameLst>
                                      </p:cBhvr>
                                      <p:to>
                                        <p:strVal val="visible"/>
                                      </p:to>
                                    </p:set>
                                    <p:animEffect transition="in" filter="wipe(left)">
                                      <p:cBhvr>
                                        <p:cTn id="13" dur="500"/>
                                        <p:tgtEl>
                                          <p:spTgt spid="15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wipe(left)">
                                      <p:cBhvr>
                                        <p:cTn id="24" dur="500"/>
                                        <p:tgtEl>
                                          <p:spTgt spid="160"/>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25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25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25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wipe(left)">
                                      <p:cBhvr>
                                        <p:cTn id="39" dur="500"/>
                                        <p:tgtEl>
                                          <p:spTgt spid="1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3"/>
                                        </p:tgtEl>
                                        <p:attrNameLst>
                                          <p:attrName>style.visibility</p:attrName>
                                        </p:attrNameLst>
                                      </p:cBhvr>
                                      <p:to>
                                        <p:strVal val="visible"/>
                                      </p:to>
                                    </p:set>
                                    <p:animEffect transition="in" filter="fade">
                                      <p:cBhvr>
                                        <p:cTn id="42" dur="25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138" grpId="0"/>
      <p:bldP spid="1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a:xfrm>
            <a:off x="838200" y="0"/>
            <a:ext cx="10515600" cy="1325563"/>
          </a:xfrm>
        </p:spPr>
        <p:txBody>
          <a:bodyPr/>
          <a:lstStyle/>
          <a:p>
            <a:pPr algn="ctr"/>
            <a:r>
              <a:rPr lang="en-US"/>
              <a:t>Deploying models at scale </a:t>
            </a:r>
          </a:p>
        </p:txBody>
      </p:sp>
      <p:sp>
        <p:nvSpPr>
          <p:cNvPr id="3" name="Date Placeholder 2">
            <a:extLst>
              <a:ext uri="{FF2B5EF4-FFF2-40B4-BE49-F238E27FC236}">
                <a16:creationId xmlns:a16="http://schemas.microsoft.com/office/drawing/2014/main" id="{4DFCBCAE-B222-4DEB-A95C-0CDB43B76B5D}"/>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BFDE8DB-AE67-43BA-9A81-3A00BB9E726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2/27/2019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AB9359BD-4246-4CD5-804F-7365881B3444}"/>
              </a:ext>
            </a:extLst>
          </p:cNvPr>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A04986-A44D-42E8-B722-A19F6E69D47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0" y="1212136"/>
            <a:ext cx="12192000" cy="5032155"/>
          </a:xfrm>
          <a:prstGeom prst="rect">
            <a:avLst/>
          </a:prstGeom>
        </p:spPr>
      </p:pic>
    </p:spTree>
    <p:extLst>
      <p:ext uri="{BB962C8B-B14F-4D97-AF65-F5344CB8AC3E}">
        <p14:creationId xmlns:p14="http://schemas.microsoft.com/office/powerpoint/2010/main" val="608109200"/>
      </p:ext>
    </p:extLst>
  </p:cSld>
  <p:clrMapOvr>
    <a:masterClrMapping/>
  </p:clrMapOvr>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Ted Way; Henry Jerez</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BRK3206</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purl.org/dc/dcmitype/"/>
    <ds:schemaRef ds:uri="http://www.w3.org/XML/1998/namespace"/>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9d1f81f6-e953-47ea-988e-33ed651c58e6"/>
    <ds:schemaRef ds:uri="230e9df3-be65-4c73-a93b-d1236ebd677e"/>
    <ds:schemaRef ds:uri="5a4b3278-325d-441a-b38f-6f1926bc734e"/>
  </ds:schemaRefs>
</ds:datastoreItem>
</file>

<file path=customXml/itemProps2.xml><?xml version="1.0" encoding="utf-8"?>
<ds:datastoreItem xmlns:ds="http://schemas.openxmlformats.org/officeDocument/2006/customXml" ds:itemID="{CEB5CDC6-D271-4202-99D8-0EE303CAA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1878</TotalTime>
  <Words>1152</Words>
  <Application>Microsoft Office PowerPoint</Application>
  <PresentationFormat>Widescreen</PresentationFormat>
  <Paragraphs>293</Paragraphs>
  <Slides>28</Slides>
  <Notes>14</Notes>
  <HiddenSlides>0</HiddenSlides>
  <MMClips>1</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28</vt:i4>
      </vt:variant>
    </vt:vector>
  </HeadingPairs>
  <TitlesOfParts>
    <vt:vector size="47" baseType="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1_5-50203_Microsoft_Ignite_Template</vt:lpstr>
      <vt:lpstr>5-50109_Microsoft_Light_Template</vt:lpstr>
      <vt:lpstr>1_5-50111_Build 2017_LIGHT GRAY TEMPLATE</vt:lpstr>
      <vt:lpstr>1_Office Theme</vt:lpstr>
      <vt:lpstr>1_WHITE TEMPLATE</vt:lpstr>
      <vt:lpstr>Office Theme</vt:lpstr>
      <vt:lpstr>2_Office Theme</vt:lpstr>
      <vt:lpstr>5-51011_Government_Leaders_Cloud_Forum</vt:lpstr>
      <vt:lpstr>Worksheet</vt:lpstr>
      <vt:lpstr>Navigating the Event</vt:lpstr>
      <vt:lpstr>AI for Intelligent Cloud and Intelligent Edge: Discover, Deploy, and Manage with Azure ML Services </vt:lpstr>
      <vt:lpstr>What’s New in SQL Server 2019 Backup and Restore</vt:lpstr>
      <vt:lpstr>Intro to Azure Machine Learning  Manage and deploy AI models  Increase perf. with HW acceleration  Deploy AI models to the Edge </vt:lpstr>
      <vt:lpstr>PowerPoint Presentation</vt:lpstr>
      <vt:lpstr>PowerPoint Presentation</vt:lpstr>
      <vt:lpstr>Model Management  Hardware Acceleration  Edge Integration</vt:lpstr>
      <vt:lpstr>PowerPoint Presentation</vt:lpstr>
      <vt:lpstr>Deploying models at scale </vt:lpstr>
      <vt:lpstr>AIOps/MLOps</vt:lpstr>
      <vt:lpstr>The Azure ML Deployment Pipeline</vt:lpstr>
      <vt:lpstr>Understanding the Edge: Heavy Edge vs Light Edge</vt:lpstr>
      <vt:lpstr>Model Management and Deployment Demo</vt:lpstr>
      <vt:lpstr>Model Management  Hardware Acceleration  Edge Integration</vt:lpstr>
      <vt:lpstr>AI in Action</vt:lpstr>
      <vt:lpstr>Breakthroughs in deep learning demand real-time AI</vt:lpstr>
      <vt:lpstr>Microsoft Hardware Acceleration</vt:lpstr>
      <vt:lpstr>Project Brainwave unique advantage No batching required</vt:lpstr>
      <vt:lpstr>PowerPoint Presentation</vt:lpstr>
      <vt:lpstr>The power of deep learning on FPGA</vt:lpstr>
      <vt:lpstr>Project BrainWave</vt:lpstr>
      <vt:lpstr>Model Management  Hardware Acceleration  Edge Integration</vt:lpstr>
      <vt:lpstr>Why Intelligent Edge?</vt:lpstr>
      <vt:lpstr>The Azure ML Deployment Pipeline</vt:lpstr>
      <vt:lpstr>Building AI  Solutions for the Intelligent Edge</vt:lpstr>
      <vt:lpstr>Vision AI Developer Kit Hardware Specification</vt:lpstr>
      <vt:lpstr>Vision AI Development kit – System Architecture</vt:lpstr>
      <vt:lpstr>AI for Intelligent Cloud and Intelligent Edge: Discover, Deploy, and Manage with Azure ML Services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an intelligent cloud and intelligent edge: Discover, deploy, and manage with Azure ML services</dc:title>
  <dc:subject>Microsoft Ignite</dc:subject>
  <dc:creator>MS Events 1143</dc:creator>
  <cp:keywords>Microsoft Ignite</cp:keywords>
  <dc:description/>
  <cp:lastModifiedBy>Dave Wentzel</cp:lastModifiedBy>
  <cp:revision>22</cp:revision>
  <dcterms:created xsi:type="dcterms:W3CDTF">2018-09-25T19:25:18Z</dcterms:created>
  <dcterms:modified xsi:type="dcterms:W3CDTF">2019-02-27T12:26:22Z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